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60" r:id="rId8"/>
    <p:sldId id="261" r:id="rId9"/>
    <p:sldId id="259" r:id="rId10"/>
    <p:sldId id="262" r:id="rId11"/>
    <p:sldId id="263" r:id="rId12"/>
    <p:sldId id="273" r:id="rId13"/>
    <p:sldId id="264" r:id="rId14"/>
    <p:sldId id="265" r:id="rId15"/>
    <p:sldId id="267" r:id="rId16"/>
    <p:sldId id="266" r:id="rId17"/>
    <p:sldId id="269" r:id="rId18"/>
    <p:sldId id="270" r:id="rId19"/>
    <p:sldId id="271" r:id="rId20"/>
    <p:sldId id="272" r:id="rId21"/>
    <p:sldId id="274"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uke, Samantha" userId="f7da25d2-0ba3-498f-a24e-2900dd40345d" providerId="ADAL" clId="{E66DC5DA-D339-410F-8CC6-9E36A9CA5A43}"/>
    <pc:docChg chg="modSld">
      <pc:chgData name="Duke, Samantha" userId="f7da25d2-0ba3-498f-a24e-2900dd40345d" providerId="ADAL" clId="{E66DC5DA-D339-410F-8CC6-9E36A9CA5A43}" dt="2021-05-11T16:21:54.385" v="2" actId="20577"/>
      <pc:docMkLst>
        <pc:docMk/>
      </pc:docMkLst>
      <pc:sldChg chg="modSp mod">
        <pc:chgData name="Duke, Samantha" userId="f7da25d2-0ba3-498f-a24e-2900dd40345d" providerId="ADAL" clId="{E66DC5DA-D339-410F-8CC6-9E36A9CA5A43}" dt="2021-05-11T16:21:54.385" v="2" actId="20577"/>
        <pc:sldMkLst>
          <pc:docMk/>
          <pc:sldMk cId="1666443102" sldId="271"/>
        </pc:sldMkLst>
        <pc:spChg chg="mod">
          <ac:chgData name="Duke, Samantha" userId="f7da25d2-0ba3-498f-a24e-2900dd40345d" providerId="ADAL" clId="{E66DC5DA-D339-410F-8CC6-9E36A9CA5A43}" dt="2021-05-11T16:21:54.385" v="2" actId="20577"/>
          <ac:spMkLst>
            <pc:docMk/>
            <pc:sldMk cId="1666443102" sldId="271"/>
            <ac:spMk id="5" creationId="{44FFA68E-AD1A-4AB0-9CD3-F1E87933CEC2}"/>
          </ac:spMkLst>
        </pc:spChg>
      </pc:sldChg>
    </pc:docChg>
  </pc:docChgLst>
  <pc:docChgLst>
    <pc:chgData name="Duke, Samantha" userId="f7da25d2-0ba3-498f-a24e-2900dd40345d" providerId="ADAL" clId="{334DBDA8-2D21-4CED-B1B0-910A516872E3}"/>
    <pc:docChg chg="delSld">
      <pc:chgData name="Duke, Samantha" userId="f7da25d2-0ba3-498f-a24e-2900dd40345d" providerId="ADAL" clId="{334DBDA8-2D21-4CED-B1B0-910A516872E3}" dt="2020-12-08T14:58:12.990" v="0" actId="2696"/>
      <pc:docMkLst>
        <pc:docMk/>
      </pc:docMkLst>
      <pc:sldChg chg="del">
        <pc:chgData name="Duke, Samantha" userId="f7da25d2-0ba3-498f-a24e-2900dd40345d" providerId="ADAL" clId="{334DBDA8-2D21-4CED-B1B0-910A516872E3}" dt="2020-12-08T14:58:12.990" v="0" actId="2696"/>
        <pc:sldMkLst>
          <pc:docMk/>
          <pc:sldMk cId="2886159379" sldId="268"/>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FA30103-90AB-4BF2-99C7-43684B3FCF5A}"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59167A-D5B7-4EAF-A4A3-BEC928618665}" type="slidenum">
              <a:rPr lang="en-US" smtClean="0"/>
              <a:t>‹#›</a:t>
            </a:fld>
            <a:endParaRPr lang="en-US"/>
          </a:p>
        </p:txBody>
      </p:sp>
    </p:spTree>
    <p:extLst>
      <p:ext uri="{BB962C8B-B14F-4D97-AF65-F5344CB8AC3E}">
        <p14:creationId xmlns:p14="http://schemas.microsoft.com/office/powerpoint/2010/main" val="1434420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FA30103-90AB-4BF2-99C7-43684B3FCF5A}"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59167A-D5B7-4EAF-A4A3-BEC928618665}" type="slidenum">
              <a:rPr lang="en-US" smtClean="0"/>
              <a:t>‹#›</a:t>
            </a:fld>
            <a:endParaRPr lang="en-US"/>
          </a:p>
        </p:txBody>
      </p:sp>
    </p:spTree>
    <p:extLst>
      <p:ext uri="{BB962C8B-B14F-4D97-AF65-F5344CB8AC3E}">
        <p14:creationId xmlns:p14="http://schemas.microsoft.com/office/powerpoint/2010/main" val="3487725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FA30103-90AB-4BF2-99C7-43684B3FCF5A}"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59167A-D5B7-4EAF-A4A3-BEC928618665}" type="slidenum">
              <a:rPr lang="en-US" smtClean="0"/>
              <a:t>‹#›</a:t>
            </a:fld>
            <a:endParaRPr lang="en-US"/>
          </a:p>
        </p:txBody>
      </p:sp>
    </p:spTree>
    <p:extLst>
      <p:ext uri="{BB962C8B-B14F-4D97-AF65-F5344CB8AC3E}">
        <p14:creationId xmlns:p14="http://schemas.microsoft.com/office/powerpoint/2010/main" val="112782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FA30103-90AB-4BF2-99C7-43684B3FCF5A}"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59167A-D5B7-4EAF-A4A3-BEC928618665}"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1098473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A30103-90AB-4BF2-99C7-43684B3FCF5A}"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59167A-D5B7-4EAF-A4A3-BEC928618665}" type="slidenum">
              <a:rPr lang="en-US" smtClean="0"/>
              <a:t>‹#›</a:t>
            </a:fld>
            <a:endParaRPr lang="en-US"/>
          </a:p>
        </p:txBody>
      </p:sp>
    </p:spTree>
    <p:extLst>
      <p:ext uri="{BB962C8B-B14F-4D97-AF65-F5344CB8AC3E}">
        <p14:creationId xmlns:p14="http://schemas.microsoft.com/office/powerpoint/2010/main" val="26064130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FA30103-90AB-4BF2-99C7-43684B3FCF5A}" type="datetimeFigureOut">
              <a:rPr lang="en-US" smtClean="0"/>
              <a:t>5/11/2021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59167A-D5B7-4EAF-A4A3-BEC928618665}" type="slidenum">
              <a:rPr lang="en-US" smtClean="0"/>
              <a:t>‹#›</a:t>
            </a:fld>
            <a:endParaRPr lang="en-US"/>
          </a:p>
        </p:txBody>
      </p:sp>
    </p:spTree>
    <p:extLst>
      <p:ext uri="{BB962C8B-B14F-4D97-AF65-F5344CB8AC3E}">
        <p14:creationId xmlns:p14="http://schemas.microsoft.com/office/powerpoint/2010/main" val="35727744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FA30103-90AB-4BF2-99C7-43684B3FCF5A}" type="datetimeFigureOut">
              <a:rPr lang="en-US" smtClean="0"/>
              <a:t>5/11/2021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59167A-D5B7-4EAF-A4A3-BEC928618665}" type="slidenum">
              <a:rPr lang="en-US" smtClean="0"/>
              <a:t>‹#›</a:t>
            </a:fld>
            <a:endParaRPr lang="en-US"/>
          </a:p>
        </p:txBody>
      </p:sp>
    </p:spTree>
    <p:extLst>
      <p:ext uri="{BB962C8B-B14F-4D97-AF65-F5344CB8AC3E}">
        <p14:creationId xmlns:p14="http://schemas.microsoft.com/office/powerpoint/2010/main" val="9417161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A30103-90AB-4BF2-99C7-43684B3FCF5A}"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59167A-D5B7-4EAF-A4A3-BEC928618665}" type="slidenum">
              <a:rPr lang="en-US" smtClean="0"/>
              <a:t>‹#›</a:t>
            </a:fld>
            <a:endParaRPr lang="en-US"/>
          </a:p>
        </p:txBody>
      </p:sp>
    </p:spTree>
    <p:extLst>
      <p:ext uri="{BB962C8B-B14F-4D97-AF65-F5344CB8AC3E}">
        <p14:creationId xmlns:p14="http://schemas.microsoft.com/office/powerpoint/2010/main" val="30653539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A30103-90AB-4BF2-99C7-43684B3FCF5A}"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59167A-D5B7-4EAF-A4A3-BEC928618665}" type="slidenum">
              <a:rPr lang="en-US" smtClean="0"/>
              <a:t>‹#›</a:t>
            </a:fld>
            <a:endParaRPr lang="en-US"/>
          </a:p>
        </p:txBody>
      </p:sp>
    </p:spTree>
    <p:extLst>
      <p:ext uri="{BB962C8B-B14F-4D97-AF65-F5344CB8AC3E}">
        <p14:creationId xmlns:p14="http://schemas.microsoft.com/office/powerpoint/2010/main" val="2539673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8FA30103-90AB-4BF2-99C7-43684B3FCF5A}"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59167A-D5B7-4EAF-A4A3-BEC928618665}" type="slidenum">
              <a:rPr lang="en-US" smtClean="0"/>
              <a:t>‹#›</a:t>
            </a:fld>
            <a:endParaRPr lang="en-US"/>
          </a:p>
        </p:txBody>
      </p:sp>
    </p:spTree>
    <p:extLst>
      <p:ext uri="{BB962C8B-B14F-4D97-AF65-F5344CB8AC3E}">
        <p14:creationId xmlns:p14="http://schemas.microsoft.com/office/powerpoint/2010/main" val="2843501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A30103-90AB-4BF2-99C7-43684B3FCF5A}"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59167A-D5B7-4EAF-A4A3-BEC928618665}" type="slidenum">
              <a:rPr lang="en-US" smtClean="0"/>
              <a:t>‹#›</a:t>
            </a:fld>
            <a:endParaRPr lang="en-US"/>
          </a:p>
        </p:txBody>
      </p:sp>
    </p:spTree>
    <p:extLst>
      <p:ext uri="{BB962C8B-B14F-4D97-AF65-F5344CB8AC3E}">
        <p14:creationId xmlns:p14="http://schemas.microsoft.com/office/powerpoint/2010/main" val="2344948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FA30103-90AB-4BF2-99C7-43684B3FCF5A}"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59167A-D5B7-4EAF-A4A3-BEC928618665}" type="slidenum">
              <a:rPr lang="en-US" smtClean="0"/>
              <a:t>‹#›</a:t>
            </a:fld>
            <a:endParaRPr lang="en-US"/>
          </a:p>
        </p:txBody>
      </p:sp>
    </p:spTree>
    <p:extLst>
      <p:ext uri="{BB962C8B-B14F-4D97-AF65-F5344CB8AC3E}">
        <p14:creationId xmlns:p14="http://schemas.microsoft.com/office/powerpoint/2010/main" val="3871119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FA30103-90AB-4BF2-99C7-43684B3FCF5A}" type="datetimeFigureOut">
              <a:rPr lang="en-US" smtClean="0"/>
              <a:t>5/11/2021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59167A-D5B7-4EAF-A4A3-BEC928618665}" type="slidenum">
              <a:rPr lang="en-US" smtClean="0"/>
              <a:t>‹#›</a:t>
            </a:fld>
            <a:endParaRPr lang="en-US"/>
          </a:p>
        </p:txBody>
      </p:sp>
    </p:spTree>
    <p:extLst>
      <p:ext uri="{BB962C8B-B14F-4D97-AF65-F5344CB8AC3E}">
        <p14:creationId xmlns:p14="http://schemas.microsoft.com/office/powerpoint/2010/main" val="2322281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8FA30103-90AB-4BF2-99C7-43684B3FCF5A}" type="datetimeFigureOut">
              <a:rPr lang="en-US" smtClean="0"/>
              <a:t>5/11/2021</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CF59167A-D5B7-4EAF-A4A3-BEC928618665}" type="slidenum">
              <a:rPr lang="en-US" smtClean="0"/>
              <a:t>‹#›</a:t>
            </a:fld>
            <a:endParaRPr lang="en-US"/>
          </a:p>
        </p:txBody>
      </p:sp>
    </p:spTree>
    <p:extLst>
      <p:ext uri="{BB962C8B-B14F-4D97-AF65-F5344CB8AC3E}">
        <p14:creationId xmlns:p14="http://schemas.microsoft.com/office/powerpoint/2010/main" val="2584820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FA30103-90AB-4BF2-99C7-43684B3FCF5A}" type="datetimeFigureOut">
              <a:rPr lang="en-US" smtClean="0"/>
              <a:t>5/11/2021</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CF59167A-D5B7-4EAF-A4A3-BEC928618665}" type="slidenum">
              <a:rPr lang="en-US" smtClean="0"/>
              <a:t>‹#›</a:t>
            </a:fld>
            <a:endParaRPr lang="en-US"/>
          </a:p>
        </p:txBody>
      </p:sp>
    </p:spTree>
    <p:extLst>
      <p:ext uri="{BB962C8B-B14F-4D97-AF65-F5344CB8AC3E}">
        <p14:creationId xmlns:p14="http://schemas.microsoft.com/office/powerpoint/2010/main" val="280758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8FA30103-90AB-4BF2-99C7-43684B3FCF5A}" type="datetimeFigureOut">
              <a:rPr lang="en-US" smtClean="0"/>
              <a:t>5/11/2021</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CF59167A-D5B7-4EAF-A4A3-BEC928618665}" type="slidenum">
              <a:rPr lang="en-US" smtClean="0"/>
              <a:t>‹#›</a:t>
            </a:fld>
            <a:endParaRPr lang="en-US"/>
          </a:p>
        </p:txBody>
      </p:sp>
    </p:spTree>
    <p:extLst>
      <p:ext uri="{BB962C8B-B14F-4D97-AF65-F5344CB8AC3E}">
        <p14:creationId xmlns:p14="http://schemas.microsoft.com/office/powerpoint/2010/main" val="1325213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FA30103-90AB-4BF2-99C7-43684B3FCF5A}"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59167A-D5B7-4EAF-A4A3-BEC928618665}" type="slidenum">
              <a:rPr lang="en-US" smtClean="0"/>
              <a:t>‹#›</a:t>
            </a:fld>
            <a:endParaRPr lang="en-US"/>
          </a:p>
        </p:txBody>
      </p:sp>
    </p:spTree>
    <p:extLst>
      <p:ext uri="{BB962C8B-B14F-4D97-AF65-F5344CB8AC3E}">
        <p14:creationId xmlns:p14="http://schemas.microsoft.com/office/powerpoint/2010/main" val="1386180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FA30103-90AB-4BF2-99C7-43684B3FCF5A}" type="datetimeFigureOut">
              <a:rPr lang="en-US" smtClean="0"/>
              <a:t>5/11/2021</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F59167A-D5B7-4EAF-A4A3-BEC928618665}" type="slidenum">
              <a:rPr lang="en-US" smtClean="0"/>
              <a:t>‹#›</a:t>
            </a:fld>
            <a:endParaRPr lang="en-US"/>
          </a:p>
        </p:txBody>
      </p:sp>
    </p:spTree>
    <p:extLst>
      <p:ext uri="{BB962C8B-B14F-4D97-AF65-F5344CB8AC3E}">
        <p14:creationId xmlns:p14="http://schemas.microsoft.com/office/powerpoint/2010/main" val="188603310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sites.duke.edu/"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vUx-b89laPU" TargetMode="External"/><Relationship Id="rId2" Type="http://schemas.openxmlformats.org/officeDocument/2006/relationships/hyperlink" Target="https://youtu.be/-EONBbO35ks" TargetMode="External"/><Relationship Id="rId1" Type="http://schemas.openxmlformats.org/officeDocument/2006/relationships/slideLayout" Target="../slideLayouts/slideLayout2.xml"/><Relationship Id="rId4" Type="http://schemas.openxmlformats.org/officeDocument/2006/relationships/hyperlink" Target="https://www.youtube.com/watch?v=lQOpwl5060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8A4BD-CABD-41FA-987E-35CB90169E76}"/>
              </a:ext>
            </a:extLst>
          </p:cNvPr>
          <p:cNvSpPr>
            <a:spLocks noGrp="1"/>
          </p:cNvSpPr>
          <p:nvPr>
            <p:ph type="ctrTitle"/>
          </p:nvPr>
        </p:nvSpPr>
        <p:spPr/>
        <p:txBody>
          <a:bodyPr/>
          <a:lstStyle/>
          <a:p>
            <a:r>
              <a:rPr lang="en-US" dirty="0"/>
              <a:t>Tobacco, Nicotine and Vaping</a:t>
            </a:r>
          </a:p>
        </p:txBody>
      </p:sp>
      <p:sp>
        <p:nvSpPr>
          <p:cNvPr id="3" name="Subtitle 2">
            <a:extLst>
              <a:ext uri="{FF2B5EF4-FFF2-40B4-BE49-F238E27FC236}">
                <a16:creationId xmlns:a16="http://schemas.microsoft.com/office/drawing/2014/main" id="{7E64E2C4-0D3A-45C0-926C-EFC5D373881D}"/>
              </a:ext>
            </a:extLst>
          </p:cNvPr>
          <p:cNvSpPr>
            <a:spLocks noGrp="1"/>
          </p:cNvSpPr>
          <p:nvPr>
            <p:ph type="subTitle" idx="1"/>
          </p:nvPr>
        </p:nvSpPr>
        <p:spPr/>
        <p:txBody>
          <a:bodyPr/>
          <a:lstStyle/>
          <a:p>
            <a:r>
              <a:rPr lang="en-US" dirty="0"/>
              <a:t>Chapter 21-22</a:t>
            </a:r>
          </a:p>
        </p:txBody>
      </p:sp>
    </p:spTree>
    <p:extLst>
      <p:ext uri="{BB962C8B-B14F-4D97-AF65-F5344CB8AC3E}">
        <p14:creationId xmlns:p14="http://schemas.microsoft.com/office/powerpoint/2010/main" val="29673792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6F2BC3A-49E9-4274-987A-A613D1790D20}"/>
              </a:ext>
            </a:extLst>
          </p:cNvPr>
          <p:cNvSpPr/>
          <p:nvPr/>
        </p:nvSpPr>
        <p:spPr>
          <a:xfrm>
            <a:off x="371475" y="58847"/>
            <a:ext cx="10858500" cy="6124754"/>
          </a:xfrm>
          <a:prstGeom prst="rect">
            <a:avLst/>
          </a:prstGeom>
        </p:spPr>
        <p:txBody>
          <a:bodyPr wrap="square">
            <a:spAutoFit/>
          </a:bodyPr>
          <a:lstStyle/>
          <a:p>
            <a:r>
              <a:rPr lang="en-US" sz="2000" b="1" dirty="0"/>
              <a:t>Reasons why teens become addicted to nicotine more easily than adults:</a:t>
            </a:r>
          </a:p>
          <a:p>
            <a:endParaRPr lang="en-US" sz="2000" b="1" dirty="0"/>
          </a:p>
          <a:p>
            <a:pPr>
              <a:buFont typeface="Arial" panose="020B0604020202020204" pitchFamily="34" charset="0"/>
              <a:buChar char="•"/>
            </a:pPr>
            <a:r>
              <a:rPr lang="en-US" sz="1600" dirty="0"/>
              <a:t>90% smoking adults begin smoking by age 21, one half of adult smokers are addicted before their 18th birthday.</a:t>
            </a:r>
          </a:p>
          <a:p>
            <a:pPr>
              <a:buFont typeface="Arial" panose="020B0604020202020204" pitchFamily="34" charset="0"/>
              <a:buChar char="•"/>
            </a:pPr>
            <a:endParaRPr lang="en-US" sz="1600" dirty="0"/>
          </a:p>
          <a:p>
            <a:pPr>
              <a:buFont typeface="Arial" panose="020B0604020202020204" pitchFamily="34" charset="0"/>
              <a:buChar char="•"/>
            </a:pPr>
            <a:r>
              <a:rPr lang="en-US" sz="1600" dirty="0"/>
              <a:t>Every day, 3,200 children between ages 12-17 smoke their first cigarette.</a:t>
            </a:r>
          </a:p>
          <a:p>
            <a:pPr>
              <a:buFont typeface="Arial" panose="020B0604020202020204" pitchFamily="34" charset="0"/>
              <a:buChar char="•"/>
            </a:pPr>
            <a:endParaRPr lang="en-US" sz="1600" dirty="0"/>
          </a:p>
          <a:p>
            <a:pPr>
              <a:buFont typeface="Arial" panose="020B0604020202020204" pitchFamily="34" charset="0"/>
              <a:buChar char="•"/>
            </a:pPr>
            <a:r>
              <a:rPr lang="en-US" sz="1600" dirty="0"/>
              <a:t>1,300 of those smokers will become addicted, half of these will die from smoking.</a:t>
            </a:r>
          </a:p>
          <a:p>
            <a:pPr>
              <a:buFont typeface="Arial" panose="020B0604020202020204" pitchFamily="34" charset="0"/>
              <a:buChar char="•"/>
            </a:pPr>
            <a:endParaRPr lang="en-US" sz="1600" dirty="0"/>
          </a:p>
          <a:p>
            <a:pPr>
              <a:buFont typeface="Arial" panose="020B0604020202020204" pitchFamily="34" charset="0"/>
              <a:buChar char="•"/>
            </a:pPr>
            <a:r>
              <a:rPr lang="en-US" sz="1600" dirty="0"/>
              <a:t>If smoking trends remain the same, over 6.4 million current teen smokers will die prematurely from smoking related causes.</a:t>
            </a:r>
          </a:p>
          <a:p>
            <a:pPr>
              <a:buFont typeface="Arial" panose="020B0604020202020204" pitchFamily="34" charset="0"/>
              <a:buChar char="•"/>
            </a:pPr>
            <a:r>
              <a:rPr lang="en-US" sz="1600" dirty="0"/>
              <a:t>Smoking rates are declining in teenagers.</a:t>
            </a:r>
          </a:p>
          <a:p>
            <a:pPr>
              <a:buFont typeface="Arial" panose="020B0604020202020204" pitchFamily="34" charset="0"/>
              <a:buChar char="•"/>
            </a:pPr>
            <a:endParaRPr lang="en-US" sz="1600" dirty="0"/>
          </a:p>
          <a:p>
            <a:pPr>
              <a:buFont typeface="Arial" panose="020B0604020202020204" pitchFamily="34" charset="0"/>
              <a:buChar char="•"/>
            </a:pPr>
            <a:r>
              <a:rPr lang="en-US" sz="1600" dirty="0"/>
              <a:t>Teen smoking is associated with many other unhealthy activities, such as carrying weapons, trying different drugs, fighting and engaging in high-risk sexual activity.</a:t>
            </a:r>
          </a:p>
          <a:p>
            <a:pPr>
              <a:buFont typeface="Arial" panose="020B0604020202020204" pitchFamily="34" charset="0"/>
              <a:buChar char="•"/>
            </a:pPr>
            <a:endParaRPr lang="en-US" sz="1600" dirty="0"/>
          </a:p>
          <a:p>
            <a:pPr>
              <a:buFont typeface="Arial" panose="020B0604020202020204" pitchFamily="34" charset="0"/>
              <a:buChar char="•"/>
            </a:pPr>
            <a:r>
              <a:rPr lang="en-US" sz="1600" dirty="0"/>
              <a:t>Smoking teens are three times more likely to drink alcohol, eight times more likely to smoke marijuana, and 22 times more likely to try cocaine.</a:t>
            </a:r>
          </a:p>
          <a:p>
            <a:pPr>
              <a:buFont typeface="Arial" panose="020B0604020202020204" pitchFamily="34" charset="0"/>
              <a:buChar char="•"/>
            </a:pPr>
            <a:endParaRPr lang="en-US" sz="1600" dirty="0"/>
          </a:p>
          <a:p>
            <a:pPr>
              <a:buFont typeface="Arial" panose="020B0604020202020204" pitchFamily="34" charset="0"/>
              <a:buChar char="•"/>
            </a:pPr>
            <a:r>
              <a:rPr lang="en-US" sz="1600" dirty="0"/>
              <a:t>Teens are more likely to develop a severe addiction to tobacco than if they begin smoking later in life.</a:t>
            </a:r>
          </a:p>
          <a:p>
            <a:pPr>
              <a:buFont typeface="Arial" panose="020B0604020202020204" pitchFamily="34" charset="0"/>
              <a:buChar char="•"/>
            </a:pPr>
            <a:endParaRPr lang="en-US" sz="1600" dirty="0"/>
          </a:p>
          <a:p>
            <a:pPr>
              <a:buFont typeface="Arial" panose="020B0604020202020204" pitchFamily="34" charset="0"/>
              <a:buChar char="•"/>
            </a:pPr>
            <a:r>
              <a:rPr lang="en-US" sz="1600" dirty="0"/>
              <a:t>50% of smoking teenagers have unsuccessfully tried to quit, failing to break the addiction.</a:t>
            </a:r>
          </a:p>
          <a:p>
            <a:pPr>
              <a:buFont typeface="Arial" panose="020B0604020202020204" pitchFamily="34" charset="0"/>
              <a:buChar char="•"/>
            </a:pPr>
            <a:endParaRPr lang="en-US" sz="1600" dirty="0"/>
          </a:p>
          <a:p>
            <a:pPr>
              <a:buFont typeface="Arial" panose="020B0604020202020204" pitchFamily="34" charset="0"/>
              <a:buChar char="•"/>
            </a:pPr>
            <a:r>
              <a:rPr lang="en-US" sz="1600" dirty="0"/>
              <a:t>5.6 million children alive today will ultimately die from smoking</a:t>
            </a:r>
            <a:endParaRPr lang="en-US" sz="1600" b="0" i="0" dirty="0">
              <a:effectLst/>
            </a:endParaRPr>
          </a:p>
        </p:txBody>
      </p:sp>
    </p:spTree>
    <p:extLst>
      <p:ext uri="{BB962C8B-B14F-4D97-AF65-F5344CB8AC3E}">
        <p14:creationId xmlns:p14="http://schemas.microsoft.com/office/powerpoint/2010/main" val="31159473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Leukoplakia (or &quot;frictional keratosis&quot;?) in a 57-year-old woman ...">
            <a:extLst>
              <a:ext uri="{FF2B5EF4-FFF2-40B4-BE49-F238E27FC236}">
                <a16:creationId xmlns:a16="http://schemas.microsoft.com/office/drawing/2014/main" id="{0E66FCA6-9DEC-415B-8BE2-724C031425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54387" y="4663440"/>
            <a:ext cx="3637613" cy="1936750"/>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Effects of tobacco on oral tissue...graphic, shocking, pictures">
            <a:extLst>
              <a:ext uri="{FF2B5EF4-FFF2-40B4-BE49-F238E27FC236}">
                <a16:creationId xmlns:a16="http://schemas.microsoft.com/office/drawing/2014/main" id="{1740445F-87F4-4DFA-A0B9-ECB6778BD2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06287" y="2153284"/>
            <a:ext cx="3215533" cy="2113915"/>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B37B469E-3E86-4D0A-AAE2-FF2882D64579}"/>
              </a:ext>
            </a:extLst>
          </p:cNvPr>
          <p:cNvSpPr>
            <a:spLocks noGrp="1"/>
          </p:cNvSpPr>
          <p:nvPr>
            <p:ph idx="1"/>
          </p:nvPr>
        </p:nvSpPr>
        <p:spPr>
          <a:xfrm>
            <a:off x="523876" y="209551"/>
            <a:ext cx="9525978" cy="5086350"/>
          </a:xfrm>
        </p:spPr>
        <p:txBody>
          <a:bodyPr/>
          <a:lstStyle/>
          <a:p>
            <a:r>
              <a:rPr lang="en-US" dirty="0">
                <a:highlight>
                  <a:srgbClr val="800000"/>
                </a:highlight>
              </a:rPr>
              <a:t>Smokeless tobacco </a:t>
            </a:r>
            <a:r>
              <a:rPr lang="en-US" dirty="0"/>
              <a:t>is tobacco that is sniffed through the nose, held in the mouth or chewed.</a:t>
            </a:r>
          </a:p>
          <a:p>
            <a:r>
              <a:rPr lang="en-US" b="1" i="1" dirty="0"/>
              <a:t>NOT</a:t>
            </a:r>
            <a:r>
              <a:rPr lang="en-US" dirty="0"/>
              <a:t> safe alternatives to smoking cigarettes.</a:t>
            </a:r>
          </a:p>
          <a:p>
            <a:r>
              <a:rPr lang="en-US" dirty="0"/>
              <a:t>Smokeless tobacco also contains nicotine and contains 28 </a:t>
            </a:r>
            <a:r>
              <a:rPr lang="en-US" i="1" u="sng" dirty="0"/>
              <a:t>more</a:t>
            </a:r>
            <a:r>
              <a:rPr lang="en-US" i="1" dirty="0"/>
              <a:t> </a:t>
            </a:r>
            <a:r>
              <a:rPr lang="en-US" dirty="0"/>
              <a:t>carcinogens than cigarettes. All absorbed into the digestive track and mucous membranes.</a:t>
            </a:r>
          </a:p>
          <a:p>
            <a:r>
              <a:rPr lang="en-US" dirty="0"/>
              <a:t>Due to being held in the mouth for extended periods of time, smokeless tobacco delivers both nicotine </a:t>
            </a:r>
            <a:r>
              <a:rPr lang="en-US" i="1" dirty="0"/>
              <a:t>and</a:t>
            </a:r>
            <a:r>
              <a:rPr lang="en-US" dirty="0"/>
              <a:t> carcinogens at </a:t>
            </a:r>
            <a:r>
              <a:rPr lang="en-US" b="1" dirty="0"/>
              <a:t>2-3 times</a:t>
            </a:r>
            <a:r>
              <a:rPr lang="en-US" dirty="0"/>
              <a:t> the amount of a single cigarette.</a:t>
            </a:r>
          </a:p>
          <a:p>
            <a:r>
              <a:rPr lang="en-US" dirty="0"/>
              <a:t>Someone who chews 8-10 dips/day = same amount of nicotine as someone who smokes 2 packs of cigarettes/day.</a:t>
            </a:r>
          </a:p>
          <a:p>
            <a:r>
              <a:rPr lang="en-US" dirty="0"/>
              <a:t>Smokeless tobacco causes </a:t>
            </a:r>
            <a:r>
              <a:rPr lang="en-US" dirty="0">
                <a:highlight>
                  <a:srgbClr val="800000"/>
                </a:highlight>
              </a:rPr>
              <a:t>leukoplakia,</a:t>
            </a:r>
            <a:r>
              <a:rPr lang="en-US" dirty="0"/>
              <a:t> thickened, white, leathery looking spots on the inside of the mouth that can develop into oral cancer.</a:t>
            </a:r>
          </a:p>
        </p:txBody>
      </p:sp>
    </p:spTree>
    <p:extLst>
      <p:ext uri="{BB962C8B-B14F-4D97-AF65-F5344CB8AC3E}">
        <p14:creationId xmlns:p14="http://schemas.microsoft.com/office/powerpoint/2010/main" val="2539186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688E2-213A-46E7-8BC8-1996D7FD801C}"/>
              </a:ext>
            </a:extLst>
          </p:cNvPr>
          <p:cNvSpPr>
            <a:spLocks noGrp="1"/>
          </p:cNvSpPr>
          <p:nvPr>
            <p:ph type="title"/>
          </p:nvPr>
        </p:nvSpPr>
        <p:spPr/>
        <p:txBody>
          <a:bodyPr/>
          <a:lstStyle/>
          <a:p>
            <a:r>
              <a:rPr lang="en-US" dirty="0"/>
              <a:t>Short Term Effects of Tobacco Use</a:t>
            </a:r>
          </a:p>
        </p:txBody>
      </p:sp>
      <p:sp>
        <p:nvSpPr>
          <p:cNvPr id="3" name="Content Placeholder 2">
            <a:extLst>
              <a:ext uri="{FF2B5EF4-FFF2-40B4-BE49-F238E27FC236}">
                <a16:creationId xmlns:a16="http://schemas.microsoft.com/office/drawing/2014/main" id="{B37B469E-3E86-4D0A-AAE2-FF2882D64579}"/>
              </a:ext>
            </a:extLst>
          </p:cNvPr>
          <p:cNvSpPr>
            <a:spLocks noGrp="1"/>
          </p:cNvSpPr>
          <p:nvPr>
            <p:ph idx="1"/>
          </p:nvPr>
        </p:nvSpPr>
        <p:spPr>
          <a:xfrm>
            <a:off x="1104293" y="1331259"/>
            <a:ext cx="8946541" cy="1869141"/>
          </a:xfrm>
        </p:spPr>
        <p:txBody>
          <a:bodyPr>
            <a:normAutofit/>
          </a:bodyPr>
          <a:lstStyle/>
          <a:p>
            <a:r>
              <a:rPr lang="en-US" dirty="0"/>
              <a:t>Changes in your brain chemistry</a:t>
            </a:r>
          </a:p>
          <a:p>
            <a:r>
              <a:rPr lang="en-US" dirty="0"/>
              <a:t>Increased respiration and heart rate</a:t>
            </a:r>
          </a:p>
          <a:p>
            <a:r>
              <a:rPr lang="en-US" dirty="0"/>
              <a:t>Dulled taste buds and reduced appetite</a:t>
            </a:r>
          </a:p>
          <a:p>
            <a:r>
              <a:rPr lang="en-US" dirty="0"/>
              <a:t>Bad breath and smelly hair, clothes and skin</a:t>
            </a:r>
          </a:p>
        </p:txBody>
      </p:sp>
      <p:sp>
        <p:nvSpPr>
          <p:cNvPr id="4" name="Title 1">
            <a:extLst>
              <a:ext uri="{FF2B5EF4-FFF2-40B4-BE49-F238E27FC236}">
                <a16:creationId xmlns:a16="http://schemas.microsoft.com/office/drawing/2014/main" id="{469CD867-956C-4261-84FE-F96D292C5310}"/>
              </a:ext>
            </a:extLst>
          </p:cNvPr>
          <p:cNvSpPr txBox="1">
            <a:spLocks/>
          </p:cNvSpPr>
          <p:nvPr/>
        </p:nvSpPr>
        <p:spPr>
          <a:xfrm>
            <a:off x="350836" y="3196273"/>
            <a:ext cx="9404723" cy="1023302"/>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Long Term Effects of Tobacco Use</a:t>
            </a:r>
          </a:p>
        </p:txBody>
      </p:sp>
      <p:sp>
        <p:nvSpPr>
          <p:cNvPr id="5" name="Content Placeholder 2">
            <a:extLst>
              <a:ext uri="{FF2B5EF4-FFF2-40B4-BE49-F238E27FC236}">
                <a16:creationId xmlns:a16="http://schemas.microsoft.com/office/drawing/2014/main" id="{EEAA1AA1-F317-466A-92C4-589EFD8CC5FE}"/>
              </a:ext>
            </a:extLst>
          </p:cNvPr>
          <p:cNvSpPr txBox="1">
            <a:spLocks/>
          </p:cNvSpPr>
          <p:nvPr/>
        </p:nvSpPr>
        <p:spPr>
          <a:xfrm>
            <a:off x="1180493" y="4191000"/>
            <a:ext cx="8946541" cy="186914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r>
              <a:rPr lang="en-US" dirty="0"/>
              <a:t>Chronic bronchitis</a:t>
            </a:r>
          </a:p>
          <a:p>
            <a:r>
              <a:rPr lang="en-US" dirty="0"/>
              <a:t>Emphysema</a:t>
            </a:r>
          </a:p>
          <a:p>
            <a:r>
              <a:rPr lang="en-US" dirty="0"/>
              <a:t>Lung cancer</a:t>
            </a:r>
          </a:p>
          <a:p>
            <a:r>
              <a:rPr lang="en-US" dirty="0"/>
              <a:t>Coronary heart disease and stroke</a:t>
            </a:r>
          </a:p>
        </p:txBody>
      </p:sp>
    </p:spTree>
    <p:extLst>
      <p:ext uri="{BB962C8B-B14F-4D97-AF65-F5344CB8AC3E}">
        <p14:creationId xmlns:p14="http://schemas.microsoft.com/office/powerpoint/2010/main" val="3191191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E3C04B5-C125-4E4B-9850-FD198EB3BE07}"/>
              </a:ext>
            </a:extLst>
          </p:cNvPr>
          <p:cNvSpPr>
            <a:spLocks noGrp="1"/>
          </p:cNvSpPr>
          <p:nvPr>
            <p:ph type="title"/>
          </p:nvPr>
        </p:nvSpPr>
        <p:spPr>
          <a:xfrm>
            <a:off x="188911" y="233643"/>
            <a:ext cx="10469564" cy="1400530"/>
          </a:xfrm>
        </p:spPr>
        <p:txBody>
          <a:bodyPr/>
          <a:lstStyle/>
          <a:p>
            <a:r>
              <a:rPr lang="en-US" dirty="0"/>
              <a:t>Other consequences you may run into</a:t>
            </a:r>
          </a:p>
        </p:txBody>
      </p:sp>
      <p:sp>
        <p:nvSpPr>
          <p:cNvPr id="5" name="Content Placeholder 2">
            <a:extLst>
              <a:ext uri="{FF2B5EF4-FFF2-40B4-BE49-F238E27FC236}">
                <a16:creationId xmlns:a16="http://schemas.microsoft.com/office/drawing/2014/main" id="{44FFA68E-AD1A-4AB0-9CD3-F1E87933CEC2}"/>
              </a:ext>
            </a:extLst>
          </p:cNvPr>
          <p:cNvSpPr>
            <a:spLocks noGrp="1"/>
          </p:cNvSpPr>
          <p:nvPr>
            <p:ph idx="1"/>
          </p:nvPr>
        </p:nvSpPr>
        <p:spPr>
          <a:xfrm>
            <a:off x="1104293" y="1331259"/>
            <a:ext cx="9639907" cy="5126691"/>
          </a:xfrm>
        </p:spPr>
        <p:txBody>
          <a:bodyPr>
            <a:normAutofit/>
          </a:bodyPr>
          <a:lstStyle/>
          <a:p>
            <a:r>
              <a:rPr lang="en-US" dirty="0"/>
              <a:t>Legal- </a:t>
            </a:r>
          </a:p>
          <a:p>
            <a:pPr lvl="1"/>
            <a:r>
              <a:rPr lang="en-US" dirty="0"/>
              <a:t>Selling to someone under the age of 18 is illegal, suspension from school.</a:t>
            </a:r>
          </a:p>
          <a:p>
            <a:r>
              <a:rPr lang="en-US" dirty="0"/>
              <a:t>Social-</a:t>
            </a:r>
          </a:p>
          <a:p>
            <a:pPr lvl="1"/>
            <a:r>
              <a:rPr lang="en-US" dirty="0"/>
              <a:t>Exclusion from social gatherings due to the smell of second hand smoke and the smell of tobacco.</a:t>
            </a:r>
          </a:p>
          <a:p>
            <a:r>
              <a:rPr lang="en-US" dirty="0"/>
              <a:t>Financial-</a:t>
            </a:r>
          </a:p>
          <a:p>
            <a:pPr lvl="1"/>
            <a:r>
              <a:rPr lang="en-US" dirty="0"/>
              <a:t>Very expensive!</a:t>
            </a:r>
          </a:p>
          <a:p>
            <a:pPr lvl="1"/>
            <a:r>
              <a:rPr lang="en-US" dirty="0"/>
              <a:t>One pack/day can cost up to $2,000/year!</a:t>
            </a:r>
          </a:p>
          <a:p>
            <a:pPr lvl="1"/>
            <a:r>
              <a:rPr lang="en-US" dirty="0"/>
              <a:t>Smoking illnesses cost the U.S more than $300 billion each year</a:t>
            </a:r>
          </a:p>
          <a:p>
            <a:pPr lvl="2"/>
            <a:r>
              <a:rPr lang="en-US" dirty="0"/>
              <a:t>Nearly $170 billion direct health care for adults</a:t>
            </a:r>
          </a:p>
          <a:p>
            <a:pPr lvl="2"/>
            <a:r>
              <a:rPr lang="en-US" dirty="0"/>
              <a:t>$156 billion in loss of productivity</a:t>
            </a:r>
          </a:p>
          <a:p>
            <a:pPr lvl="2"/>
            <a:r>
              <a:rPr lang="en-US" dirty="0"/>
              <a:t>$5.6 billion in loss of productivity due to second hand smoke exposure.</a:t>
            </a:r>
          </a:p>
        </p:txBody>
      </p:sp>
    </p:spTree>
    <p:extLst>
      <p:ext uri="{BB962C8B-B14F-4D97-AF65-F5344CB8AC3E}">
        <p14:creationId xmlns:p14="http://schemas.microsoft.com/office/powerpoint/2010/main" val="24744532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688E2-213A-46E7-8BC8-1996D7FD801C}"/>
              </a:ext>
            </a:extLst>
          </p:cNvPr>
          <p:cNvSpPr>
            <a:spLocks noGrp="1"/>
          </p:cNvSpPr>
          <p:nvPr>
            <p:ph type="title"/>
          </p:nvPr>
        </p:nvSpPr>
        <p:spPr/>
        <p:txBody>
          <a:bodyPr/>
          <a:lstStyle/>
          <a:p>
            <a:r>
              <a:rPr lang="en-US" dirty="0"/>
              <a:t>Choosing to live Tobacco Free</a:t>
            </a:r>
          </a:p>
        </p:txBody>
      </p:sp>
      <p:sp>
        <p:nvSpPr>
          <p:cNvPr id="3" name="Content Placeholder 2">
            <a:extLst>
              <a:ext uri="{FF2B5EF4-FFF2-40B4-BE49-F238E27FC236}">
                <a16:creationId xmlns:a16="http://schemas.microsoft.com/office/drawing/2014/main" id="{B37B469E-3E86-4D0A-AAE2-FF2882D64579}"/>
              </a:ext>
            </a:extLst>
          </p:cNvPr>
          <p:cNvSpPr>
            <a:spLocks noGrp="1"/>
          </p:cNvSpPr>
          <p:nvPr>
            <p:ph idx="1"/>
          </p:nvPr>
        </p:nvSpPr>
        <p:spPr>
          <a:xfrm>
            <a:off x="1104293" y="1331259"/>
            <a:ext cx="8946541" cy="5364816"/>
          </a:xfrm>
        </p:spPr>
        <p:txBody>
          <a:bodyPr vert="horz" lIns="91440" tIns="45720" rIns="91440" bIns="45720" rtlCol="0" anchor="t">
            <a:normAutofit/>
          </a:bodyPr>
          <a:lstStyle/>
          <a:p>
            <a:r>
              <a:rPr lang="en-US" dirty="0"/>
              <a:t>Of adults who smoke daily, 87% had their first cigarette by the time they were 18, 95% by the time they were 21.</a:t>
            </a:r>
          </a:p>
          <a:p>
            <a:endParaRPr lang="en-US" dirty="0"/>
          </a:p>
          <a:p>
            <a:r>
              <a:rPr lang="en-US" dirty="0"/>
              <a:t>5.8% of current high school students are smokers (CDC), which is down from 8.1% in 2018.</a:t>
            </a:r>
          </a:p>
          <a:p>
            <a:endParaRPr lang="en-US" dirty="0"/>
          </a:p>
          <a:p>
            <a:r>
              <a:rPr lang="en-US" dirty="0"/>
              <a:t>This is largely due to antismoking campaigns, financial cost, societal pressures and family influence.</a:t>
            </a:r>
          </a:p>
          <a:p>
            <a:endParaRPr lang="en-US" dirty="0"/>
          </a:p>
          <a:p>
            <a:r>
              <a:rPr lang="en-US" dirty="0"/>
              <a:t>Avoiding tobacco use can:</a:t>
            </a:r>
          </a:p>
          <a:p>
            <a:pPr lvl="1"/>
            <a:r>
              <a:rPr lang="en-US" dirty="0"/>
              <a:t>Lower the risk of developing lung cancer</a:t>
            </a:r>
          </a:p>
          <a:p>
            <a:pPr lvl="1"/>
            <a:r>
              <a:rPr lang="en-US" dirty="0"/>
              <a:t>Lower the risk of developing heart disease</a:t>
            </a:r>
          </a:p>
          <a:p>
            <a:pPr lvl="1"/>
            <a:r>
              <a:rPr lang="en-US" dirty="0"/>
              <a:t>Lower the risk of stroke</a:t>
            </a:r>
          </a:p>
        </p:txBody>
      </p:sp>
    </p:spTree>
    <p:extLst>
      <p:ext uri="{BB962C8B-B14F-4D97-AF65-F5344CB8AC3E}">
        <p14:creationId xmlns:p14="http://schemas.microsoft.com/office/powerpoint/2010/main" val="40146767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688E2-213A-46E7-8BC8-1996D7FD801C}"/>
              </a:ext>
            </a:extLst>
          </p:cNvPr>
          <p:cNvSpPr>
            <a:spLocks noGrp="1"/>
          </p:cNvSpPr>
          <p:nvPr>
            <p:ph type="title"/>
          </p:nvPr>
        </p:nvSpPr>
        <p:spPr/>
        <p:txBody>
          <a:bodyPr/>
          <a:lstStyle/>
          <a:p>
            <a:r>
              <a:rPr lang="en-US" dirty="0"/>
              <a:t>Prevention Strategies</a:t>
            </a:r>
          </a:p>
        </p:txBody>
      </p:sp>
      <p:sp>
        <p:nvSpPr>
          <p:cNvPr id="3" name="Content Placeholder 2">
            <a:extLst>
              <a:ext uri="{FF2B5EF4-FFF2-40B4-BE49-F238E27FC236}">
                <a16:creationId xmlns:a16="http://schemas.microsoft.com/office/drawing/2014/main" id="{B37B469E-3E86-4D0A-AAE2-FF2882D64579}"/>
              </a:ext>
            </a:extLst>
          </p:cNvPr>
          <p:cNvSpPr>
            <a:spLocks noGrp="1"/>
          </p:cNvSpPr>
          <p:nvPr>
            <p:ph idx="1"/>
          </p:nvPr>
        </p:nvSpPr>
        <p:spPr>
          <a:xfrm>
            <a:off x="646111" y="1152983"/>
            <a:ext cx="8946541" cy="2097741"/>
          </a:xfrm>
        </p:spPr>
        <p:txBody>
          <a:bodyPr vert="horz" lIns="91440" tIns="45720" rIns="91440" bIns="45720" rtlCol="0" anchor="t">
            <a:normAutofit/>
          </a:bodyPr>
          <a:lstStyle/>
          <a:p>
            <a:r>
              <a:rPr lang="en-US" dirty="0"/>
              <a:t>Choose friend who don’t use tobacco</a:t>
            </a:r>
          </a:p>
          <a:p>
            <a:r>
              <a:rPr lang="en-US" dirty="0"/>
              <a:t>Avoid situations where tobacco products might be used</a:t>
            </a:r>
          </a:p>
          <a:p>
            <a:r>
              <a:rPr lang="en-US" dirty="0"/>
              <a:t>Practice and use refusal skills </a:t>
            </a:r>
          </a:p>
        </p:txBody>
      </p:sp>
      <p:sp>
        <p:nvSpPr>
          <p:cNvPr id="4" name="Title 1">
            <a:extLst>
              <a:ext uri="{FF2B5EF4-FFF2-40B4-BE49-F238E27FC236}">
                <a16:creationId xmlns:a16="http://schemas.microsoft.com/office/drawing/2014/main" id="{142E99BB-D339-4F5E-906F-8E808D823C04}"/>
              </a:ext>
            </a:extLst>
          </p:cNvPr>
          <p:cNvSpPr txBox="1">
            <a:spLocks/>
          </p:cNvSpPr>
          <p:nvPr/>
        </p:nvSpPr>
        <p:spPr>
          <a:xfrm>
            <a:off x="531811" y="2728735"/>
            <a:ext cx="9404723" cy="1400530"/>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Reasons to give up tobacco use</a:t>
            </a:r>
          </a:p>
        </p:txBody>
      </p:sp>
      <p:sp>
        <p:nvSpPr>
          <p:cNvPr id="5" name="Content Placeholder 2">
            <a:extLst>
              <a:ext uri="{FF2B5EF4-FFF2-40B4-BE49-F238E27FC236}">
                <a16:creationId xmlns:a16="http://schemas.microsoft.com/office/drawing/2014/main" id="{A8FBFB56-AC19-4ADA-9CA6-AF991F95191F}"/>
              </a:ext>
            </a:extLst>
          </p:cNvPr>
          <p:cNvSpPr txBox="1">
            <a:spLocks/>
          </p:cNvSpPr>
          <p:nvPr/>
        </p:nvSpPr>
        <p:spPr>
          <a:xfrm>
            <a:off x="531811" y="3429000"/>
            <a:ext cx="8946541" cy="2952292"/>
          </a:xfrm>
          <a:prstGeom prst="rect">
            <a:avLst/>
          </a:prstGeom>
        </p:spPr>
        <p:txBody>
          <a:bodyPr vert="horz" lIns="91440" tIns="45720" rIns="91440" bIns="45720" rtlCol="0" anchor="t">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r>
              <a:rPr lang="en-US" dirty="0"/>
              <a:t>Arise in health problems</a:t>
            </a:r>
          </a:p>
          <a:p>
            <a:r>
              <a:rPr lang="en-US" dirty="0"/>
              <a:t>The desire and will to stop</a:t>
            </a:r>
          </a:p>
          <a:p>
            <a:r>
              <a:rPr lang="en-US" dirty="0"/>
              <a:t>They realize how expensive it is</a:t>
            </a:r>
          </a:p>
          <a:p>
            <a:r>
              <a:rPr lang="en-US" dirty="0"/>
              <a:t>There is a high link to alcohol use when you use tobacco</a:t>
            </a:r>
          </a:p>
          <a:p>
            <a:r>
              <a:rPr lang="en-US" dirty="0"/>
              <a:t>Buying tobacco is illegal if you are under 18 which makes it hard to buy.</a:t>
            </a:r>
          </a:p>
          <a:p>
            <a:r>
              <a:rPr lang="en-US" dirty="0"/>
              <a:t>Realize the dangers of second hand smoke.</a:t>
            </a:r>
          </a:p>
          <a:p>
            <a:endParaRPr lang="en-US" dirty="0"/>
          </a:p>
        </p:txBody>
      </p:sp>
    </p:spTree>
    <p:extLst>
      <p:ext uri="{BB962C8B-B14F-4D97-AF65-F5344CB8AC3E}">
        <p14:creationId xmlns:p14="http://schemas.microsoft.com/office/powerpoint/2010/main" val="1579045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E3C04B5-C125-4E4B-9850-FD198EB3BE07}"/>
              </a:ext>
            </a:extLst>
          </p:cNvPr>
          <p:cNvSpPr>
            <a:spLocks noGrp="1"/>
          </p:cNvSpPr>
          <p:nvPr>
            <p:ph type="title"/>
          </p:nvPr>
        </p:nvSpPr>
        <p:spPr>
          <a:xfrm>
            <a:off x="188911" y="233643"/>
            <a:ext cx="10469564" cy="1400530"/>
          </a:xfrm>
        </p:spPr>
        <p:txBody>
          <a:bodyPr/>
          <a:lstStyle/>
          <a:p>
            <a:r>
              <a:rPr lang="en-US" dirty="0"/>
              <a:t>Addiction….</a:t>
            </a:r>
          </a:p>
        </p:txBody>
      </p:sp>
      <p:sp>
        <p:nvSpPr>
          <p:cNvPr id="5" name="Content Placeholder 2">
            <a:extLst>
              <a:ext uri="{FF2B5EF4-FFF2-40B4-BE49-F238E27FC236}">
                <a16:creationId xmlns:a16="http://schemas.microsoft.com/office/drawing/2014/main" id="{44FFA68E-AD1A-4AB0-9CD3-F1E87933CEC2}"/>
              </a:ext>
            </a:extLst>
          </p:cNvPr>
          <p:cNvSpPr>
            <a:spLocks noGrp="1"/>
          </p:cNvSpPr>
          <p:nvPr>
            <p:ph idx="1"/>
          </p:nvPr>
        </p:nvSpPr>
        <p:spPr>
          <a:xfrm>
            <a:off x="1104293" y="1331260"/>
            <a:ext cx="9639907" cy="3316940"/>
          </a:xfrm>
        </p:spPr>
        <p:txBody>
          <a:bodyPr>
            <a:normAutofit/>
          </a:bodyPr>
          <a:lstStyle/>
          <a:p>
            <a:r>
              <a:rPr lang="en-US" dirty="0"/>
              <a:t>While trying to quit, many people will experience </a:t>
            </a:r>
            <a:r>
              <a:rPr lang="en-US" dirty="0">
                <a:highlight>
                  <a:srgbClr val="800000"/>
                </a:highlight>
              </a:rPr>
              <a:t>nicotine withdrawal</a:t>
            </a:r>
            <a:r>
              <a:rPr lang="en-US" dirty="0"/>
              <a:t>.  This is the process that occurs in the body when nicotine, an addictive drug is no longer used.</a:t>
            </a:r>
          </a:p>
          <a:p>
            <a:pPr marL="0" indent="0">
              <a:buNone/>
            </a:pPr>
            <a:endParaRPr lang="en-US" dirty="0"/>
          </a:p>
          <a:p>
            <a:r>
              <a:rPr lang="en-US" dirty="0"/>
              <a:t>Many people will find a nicotine substitute helpful.  A </a:t>
            </a:r>
            <a:r>
              <a:rPr lang="en-US" dirty="0">
                <a:highlight>
                  <a:srgbClr val="800000"/>
                </a:highlight>
              </a:rPr>
              <a:t>nicotine substitute </a:t>
            </a:r>
            <a:r>
              <a:rPr lang="en-US" dirty="0"/>
              <a:t>is a product that delivers small amounts of nicotine into the users system while he or she is trying to give up the tobacco habit </a:t>
            </a:r>
          </a:p>
        </p:txBody>
      </p:sp>
    </p:spTree>
    <p:extLst>
      <p:ext uri="{BB962C8B-B14F-4D97-AF65-F5344CB8AC3E}">
        <p14:creationId xmlns:p14="http://schemas.microsoft.com/office/powerpoint/2010/main" val="16664431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688E2-213A-46E7-8BC8-1996D7FD801C}"/>
              </a:ext>
            </a:extLst>
          </p:cNvPr>
          <p:cNvSpPr>
            <a:spLocks noGrp="1"/>
          </p:cNvSpPr>
          <p:nvPr>
            <p:ph type="title"/>
          </p:nvPr>
        </p:nvSpPr>
        <p:spPr>
          <a:xfrm>
            <a:off x="646111" y="452718"/>
            <a:ext cx="10079039" cy="1400530"/>
          </a:xfrm>
        </p:spPr>
        <p:txBody>
          <a:bodyPr/>
          <a:lstStyle/>
          <a:p>
            <a:r>
              <a:rPr lang="en-US" dirty="0"/>
              <a:t>Promoting a Smoke-Free Environment</a:t>
            </a:r>
          </a:p>
        </p:txBody>
      </p:sp>
      <p:sp>
        <p:nvSpPr>
          <p:cNvPr id="3" name="Content Placeholder 2">
            <a:extLst>
              <a:ext uri="{FF2B5EF4-FFF2-40B4-BE49-F238E27FC236}">
                <a16:creationId xmlns:a16="http://schemas.microsoft.com/office/drawing/2014/main" id="{B37B469E-3E86-4D0A-AAE2-FF2882D64579}"/>
              </a:ext>
            </a:extLst>
          </p:cNvPr>
          <p:cNvSpPr>
            <a:spLocks noGrp="1"/>
          </p:cNvSpPr>
          <p:nvPr>
            <p:ph idx="1"/>
          </p:nvPr>
        </p:nvSpPr>
        <p:spPr>
          <a:xfrm>
            <a:off x="1104293" y="1331259"/>
            <a:ext cx="8946541" cy="5364816"/>
          </a:xfrm>
        </p:spPr>
        <p:txBody>
          <a:bodyPr vert="horz" lIns="91440" tIns="45720" rIns="91440" bIns="45720" rtlCol="0" anchor="t">
            <a:normAutofit/>
          </a:bodyPr>
          <a:lstStyle/>
          <a:p>
            <a:r>
              <a:rPr lang="en-US" dirty="0"/>
              <a:t>Breathing in second hand smoke causes problems for everyone, not just smokers.  </a:t>
            </a:r>
          </a:p>
          <a:p>
            <a:endParaRPr lang="en-US" dirty="0"/>
          </a:p>
          <a:p>
            <a:r>
              <a:rPr lang="en-US" dirty="0">
                <a:highlight>
                  <a:srgbClr val="800000"/>
                </a:highlight>
              </a:rPr>
              <a:t>Environmental Tobacco Smoke (ETS)</a:t>
            </a:r>
            <a:r>
              <a:rPr lang="en-US" dirty="0"/>
              <a:t> is another way of saying second hand smoke.  It is air that has been contaminated by tobacco smoke.</a:t>
            </a:r>
          </a:p>
          <a:p>
            <a:endParaRPr lang="en-US" dirty="0"/>
          </a:p>
          <a:p>
            <a:r>
              <a:rPr lang="en-US" dirty="0"/>
              <a:t>ETS is composed of two different types of smoke:</a:t>
            </a:r>
          </a:p>
          <a:p>
            <a:pPr lvl="1"/>
            <a:r>
              <a:rPr lang="en-US" dirty="0" err="1">
                <a:highlight>
                  <a:srgbClr val="800000"/>
                </a:highlight>
              </a:rPr>
              <a:t>Maintstream</a:t>
            </a:r>
            <a:r>
              <a:rPr lang="en-US" dirty="0">
                <a:highlight>
                  <a:srgbClr val="800000"/>
                </a:highlight>
              </a:rPr>
              <a:t> smoke- </a:t>
            </a:r>
            <a:r>
              <a:rPr lang="en-US" dirty="0"/>
              <a:t>the smoke that is exhaled from the lungs of a smoker.</a:t>
            </a:r>
          </a:p>
          <a:p>
            <a:pPr lvl="1"/>
            <a:r>
              <a:rPr lang="en-US" dirty="0" err="1">
                <a:highlight>
                  <a:srgbClr val="800000"/>
                </a:highlight>
              </a:rPr>
              <a:t>Sidestream</a:t>
            </a:r>
            <a:r>
              <a:rPr lang="en-US" dirty="0">
                <a:highlight>
                  <a:srgbClr val="800000"/>
                </a:highlight>
              </a:rPr>
              <a:t> smoke- </a:t>
            </a:r>
            <a:r>
              <a:rPr lang="en-US" dirty="0"/>
              <a:t>the side from the burning end of a cigarette, pipe, or cigar.</a:t>
            </a:r>
          </a:p>
        </p:txBody>
      </p:sp>
    </p:spTree>
    <p:extLst>
      <p:ext uri="{BB962C8B-B14F-4D97-AF65-F5344CB8AC3E}">
        <p14:creationId xmlns:p14="http://schemas.microsoft.com/office/powerpoint/2010/main" val="13283858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688E2-213A-46E7-8BC8-1996D7FD801C}"/>
              </a:ext>
            </a:extLst>
          </p:cNvPr>
          <p:cNvSpPr>
            <a:spLocks noGrp="1"/>
          </p:cNvSpPr>
          <p:nvPr>
            <p:ph type="title"/>
          </p:nvPr>
        </p:nvSpPr>
        <p:spPr>
          <a:xfrm>
            <a:off x="538043" y="161925"/>
            <a:ext cx="10079039" cy="1400530"/>
          </a:xfrm>
        </p:spPr>
        <p:txBody>
          <a:bodyPr/>
          <a:lstStyle/>
          <a:p>
            <a:r>
              <a:rPr lang="en-US" dirty="0"/>
              <a:t>Effects of smoking on non-smokers</a:t>
            </a:r>
          </a:p>
        </p:txBody>
      </p:sp>
      <p:sp>
        <p:nvSpPr>
          <p:cNvPr id="3" name="Content Placeholder 2">
            <a:extLst>
              <a:ext uri="{FF2B5EF4-FFF2-40B4-BE49-F238E27FC236}">
                <a16:creationId xmlns:a16="http://schemas.microsoft.com/office/drawing/2014/main" id="{B37B469E-3E86-4D0A-AAE2-FF2882D64579}"/>
              </a:ext>
            </a:extLst>
          </p:cNvPr>
          <p:cNvSpPr>
            <a:spLocks noGrp="1"/>
          </p:cNvSpPr>
          <p:nvPr>
            <p:ph idx="1"/>
          </p:nvPr>
        </p:nvSpPr>
        <p:spPr>
          <a:xfrm>
            <a:off x="1104291" y="969308"/>
            <a:ext cx="8946541" cy="5793441"/>
          </a:xfrm>
        </p:spPr>
        <p:txBody>
          <a:bodyPr vert="horz" lIns="91440" tIns="45720" rIns="91440" bIns="45720" rtlCol="0" anchor="t">
            <a:normAutofit lnSpcReduction="10000"/>
          </a:bodyPr>
          <a:lstStyle/>
          <a:p>
            <a:r>
              <a:rPr lang="en-US" dirty="0"/>
              <a:t>ETS from cigarettes and cigars contains about 4,000 chemical compounds, 43 are identified as carcinogens.</a:t>
            </a:r>
          </a:p>
          <a:p>
            <a:endParaRPr lang="en-US" dirty="0"/>
          </a:p>
          <a:p>
            <a:r>
              <a:rPr lang="en-US" dirty="0"/>
              <a:t>Smoking while pregnant can SERIOUSLY harm the baby.</a:t>
            </a:r>
          </a:p>
          <a:p>
            <a:pPr lvl="1"/>
            <a:r>
              <a:rPr lang="en-US" dirty="0"/>
              <a:t>Nicotine reaches the baby through the placenta</a:t>
            </a:r>
          </a:p>
          <a:p>
            <a:pPr lvl="1"/>
            <a:r>
              <a:rPr lang="en-US" dirty="0"/>
              <a:t>Preterm birth</a:t>
            </a:r>
          </a:p>
          <a:p>
            <a:pPr lvl="1"/>
            <a:r>
              <a:rPr lang="en-US" dirty="0"/>
              <a:t>Low birth weight</a:t>
            </a:r>
          </a:p>
          <a:p>
            <a:pPr lvl="1"/>
            <a:r>
              <a:rPr lang="en-US" dirty="0"/>
              <a:t>Birth defects of the mouth and lip</a:t>
            </a:r>
          </a:p>
          <a:p>
            <a:pPr lvl="1"/>
            <a:r>
              <a:rPr lang="en-US" dirty="0"/>
              <a:t>Increases rate of SIDS-Sudden infant death syndrome.</a:t>
            </a:r>
          </a:p>
          <a:p>
            <a:pPr lvl="1"/>
            <a:endParaRPr lang="en-US" dirty="0"/>
          </a:p>
          <a:p>
            <a:r>
              <a:rPr lang="en-US" dirty="0"/>
              <a:t>Smoking around young children can cause a higher rate of sore throats, ear infections, and respiratory problems.</a:t>
            </a:r>
          </a:p>
          <a:p>
            <a:endParaRPr lang="en-US" dirty="0"/>
          </a:p>
          <a:p>
            <a:r>
              <a:rPr lang="en-US" dirty="0"/>
              <a:t>Children who grow up with parents that smoke are 3 times as likely to become a smoker.</a:t>
            </a:r>
          </a:p>
        </p:txBody>
      </p:sp>
    </p:spTree>
    <p:extLst>
      <p:ext uri="{BB962C8B-B14F-4D97-AF65-F5344CB8AC3E}">
        <p14:creationId xmlns:p14="http://schemas.microsoft.com/office/powerpoint/2010/main" val="2116689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688E2-213A-46E7-8BC8-1996D7FD801C}"/>
              </a:ext>
            </a:extLst>
          </p:cNvPr>
          <p:cNvSpPr>
            <a:spLocks noGrp="1"/>
          </p:cNvSpPr>
          <p:nvPr>
            <p:ph type="title"/>
          </p:nvPr>
        </p:nvSpPr>
        <p:spPr/>
        <p:txBody>
          <a:bodyPr/>
          <a:lstStyle/>
          <a:p>
            <a:r>
              <a:rPr lang="en-US" dirty="0"/>
              <a:t>Tobacco Use</a:t>
            </a:r>
          </a:p>
        </p:txBody>
      </p:sp>
      <p:sp>
        <p:nvSpPr>
          <p:cNvPr id="3" name="Content Placeholder 2">
            <a:extLst>
              <a:ext uri="{FF2B5EF4-FFF2-40B4-BE49-F238E27FC236}">
                <a16:creationId xmlns:a16="http://schemas.microsoft.com/office/drawing/2014/main" id="{B37B469E-3E86-4D0A-AAE2-FF2882D64579}"/>
              </a:ext>
            </a:extLst>
          </p:cNvPr>
          <p:cNvSpPr>
            <a:spLocks noGrp="1"/>
          </p:cNvSpPr>
          <p:nvPr>
            <p:ph idx="1"/>
          </p:nvPr>
        </p:nvSpPr>
        <p:spPr>
          <a:xfrm>
            <a:off x="1104293" y="1331259"/>
            <a:ext cx="8946541" cy="5364816"/>
          </a:xfrm>
        </p:spPr>
        <p:txBody>
          <a:bodyPr vert="horz" lIns="91440" tIns="45720" rIns="91440" bIns="45720" rtlCol="0" anchor="t">
            <a:normAutofit lnSpcReduction="10000"/>
          </a:bodyPr>
          <a:lstStyle/>
          <a:p>
            <a:r>
              <a:rPr lang="en-US" dirty="0"/>
              <a:t>According to the surgeon general, smoking tobacco is the #1 cause of preventable disease and death in the U.S.</a:t>
            </a:r>
          </a:p>
          <a:p>
            <a:pPr lvl="1"/>
            <a:r>
              <a:rPr lang="en-US"/>
              <a:t>What does preventable mean?</a:t>
            </a:r>
          </a:p>
          <a:p>
            <a:endParaRPr lang="en-US" dirty="0"/>
          </a:p>
          <a:p>
            <a:r>
              <a:rPr lang="en-US" dirty="0"/>
              <a:t>Worldwide, smoking causes about 7 million deaths/year (CDC)</a:t>
            </a:r>
          </a:p>
          <a:p>
            <a:endParaRPr lang="en-US" dirty="0"/>
          </a:p>
          <a:p>
            <a:r>
              <a:rPr lang="en-US" dirty="0"/>
              <a:t>Second hand smoke causes more than 41,000 deaths/year in the U.S. (CDC)</a:t>
            </a:r>
          </a:p>
          <a:p>
            <a:endParaRPr lang="en-US" dirty="0"/>
          </a:p>
          <a:p>
            <a:r>
              <a:rPr lang="en-US" dirty="0"/>
              <a:t>On average, people who smoke die 10 years earlier than people who don’t. (CDC)</a:t>
            </a:r>
          </a:p>
          <a:p>
            <a:endParaRPr lang="en-US" dirty="0"/>
          </a:p>
          <a:p>
            <a:r>
              <a:rPr lang="en-US" dirty="0"/>
              <a:t>Tobacco contains </a:t>
            </a:r>
            <a:r>
              <a:rPr lang="en-US" dirty="0">
                <a:highlight>
                  <a:srgbClr val="800000"/>
                </a:highlight>
              </a:rPr>
              <a:t>nicotine</a:t>
            </a:r>
            <a:r>
              <a:rPr lang="en-US" dirty="0"/>
              <a:t>, the addictive drug that is found in tobacco leaves.</a:t>
            </a:r>
          </a:p>
        </p:txBody>
      </p:sp>
    </p:spTree>
    <p:extLst>
      <p:ext uri="{BB962C8B-B14F-4D97-AF65-F5344CB8AC3E}">
        <p14:creationId xmlns:p14="http://schemas.microsoft.com/office/powerpoint/2010/main" val="1529160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744F04-AA52-47C3-9239-1FC7A49043A2}"/>
              </a:ext>
            </a:extLst>
          </p:cNvPr>
          <p:cNvSpPr>
            <a:spLocks noGrp="1"/>
          </p:cNvSpPr>
          <p:nvPr>
            <p:ph idx="1"/>
          </p:nvPr>
        </p:nvSpPr>
        <p:spPr>
          <a:xfrm>
            <a:off x="560387" y="405093"/>
            <a:ext cx="11364913" cy="5986182"/>
          </a:xfrm>
        </p:spPr>
        <p:txBody>
          <a:bodyPr/>
          <a:lstStyle/>
          <a:p>
            <a:r>
              <a:rPr lang="en-US" dirty="0"/>
              <a:t>Nicotine is an </a:t>
            </a:r>
            <a:r>
              <a:rPr lang="en-US" dirty="0">
                <a:highlight>
                  <a:srgbClr val="800000"/>
                </a:highlight>
              </a:rPr>
              <a:t>addictive drug</a:t>
            </a:r>
            <a:r>
              <a:rPr lang="en-US" dirty="0"/>
              <a:t>, which is a substance that causes physiological and psychological dependence.</a:t>
            </a:r>
          </a:p>
          <a:p>
            <a:pPr marL="0" indent="0">
              <a:buNone/>
            </a:pPr>
            <a:endParaRPr lang="en-US" dirty="0"/>
          </a:p>
          <a:p>
            <a:r>
              <a:rPr lang="en-US" dirty="0"/>
              <a:t>Nicotine is also a </a:t>
            </a:r>
            <a:r>
              <a:rPr lang="en-US" dirty="0">
                <a:highlight>
                  <a:srgbClr val="800000"/>
                </a:highlight>
              </a:rPr>
              <a:t>stimulant</a:t>
            </a:r>
            <a:r>
              <a:rPr lang="en-US" dirty="0"/>
              <a:t> which causes an increase in action in the central nervous system, heart, lungs and other organs.</a:t>
            </a:r>
          </a:p>
          <a:p>
            <a:endParaRPr lang="en-US" dirty="0"/>
          </a:p>
          <a:p>
            <a:r>
              <a:rPr lang="en-US" dirty="0"/>
              <a:t>Cigarette smoke is toxic. </a:t>
            </a:r>
          </a:p>
          <a:p>
            <a:pPr lvl="1"/>
            <a:r>
              <a:rPr lang="en-US" dirty="0"/>
              <a:t>Considered a Group A </a:t>
            </a:r>
            <a:r>
              <a:rPr lang="en-US" dirty="0">
                <a:highlight>
                  <a:srgbClr val="800000"/>
                </a:highlight>
              </a:rPr>
              <a:t>carcinogen</a:t>
            </a:r>
            <a:r>
              <a:rPr lang="en-US" dirty="0"/>
              <a:t>- a cancer causing substance.</a:t>
            </a:r>
          </a:p>
          <a:p>
            <a:endParaRPr lang="en-US" dirty="0"/>
          </a:p>
          <a:p>
            <a:r>
              <a:rPr lang="en-US" dirty="0"/>
              <a:t>If smoking continues at the current rate among U.S. youth:</a:t>
            </a:r>
          </a:p>
          <a:p>
            <a:pPr lvl="1"/>
            <a:r>
              <a:rPr lang="en-US" dirty="0"/>
              <a:t> 5.6 million of today’s Americans younger than 18 years of age are expected to die prematurely from a smoking-related illness. </a:t>
            </a:r>
          </a:p>
          <a:p>
            <a:pPr lvl="1"/>
            <a:r>
              <a:rPr lang="en-US" dirty="0"/>
              <a:t>This represents about one in every 13 Americans aged 17 years or younger who are alive today. (CDC)</a:t>
            </a:r>
          </a:p>
        </p:txBody>
      </p:sp>
    </p:spTree>
    <p:extLst>
      <p:ext uri="{BB962C8B-B14F-4D97-AF65-F5344CB8AC3E}">
        <p14:creationId xmlns:p14="http://schemas.microsoft.com/office/powerpoint/2010/main" val="1341389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4252E6-289B-4A76-B5D4-5868807C084E}"/>
              </a:ext>
            </a:extLst>
          </p:cNvPr>
          <p:cNvSpPr>
            <a:spLocks noGrp="1"/>
          </p:cNvSpPr>
          <p:nvPr>
            <p:ph idx="1"/>
          </p:nvPr>
        </p:nvSpPr>
        <p:spPr>
          <a:xfrm>
            <a:off x="627062" y="262218"/>
            <a:ext cx="10526713" cy="6300507"/>
          </a:xfrm>
        </p:spPr>
        <p:txBody>
          <a:bodyPr/>
          <a:lstStyle/>
          <a:p>
            <a:r>
              <a:rPr lang="en-US" dirty="0"/>
              <a:t>Cigarette smoke also contains </a:t>
            </a:r>
            <a:r>
              <a:rPr lang="en-US" dirty="0">
                <a:highlight>
                  <a:srgbClr val="800000"/>
                </a:highlight>
              </a:rPr>
              <a:t>tar</a:t>
            </a:r>
            <a:r>
              <a:rPr lang="en-US" dirty="0"/>
              <a:t>- a thick and sticky dark fluid produced by burning tobacco.</a:t>
            </a:r>
          </a:p>
          <a:p>
            <a:pPr marL="0" indent="0">
              <a:buNone/>
            </a:pPr>
            <a:endParaRPr lang="en-US" dirty="0"/>
          </a:p>
          <a:p>
            <a:r>
              <a:rPr lang="en-US" dirty="0"/>
              <a:t>When tar enters the body, it destroys the cilia (tiny hairs that line the airway to protect from infection), once in the lungs it damages the alveoli (air sacs), inhibiting your ability to absorb oxygen and get rid of carbon dioxide, destroys the lung tissue.</a:t>
            </a:r>
          </a:p>
          <a:p>
            <a:pPr marL="0" indent="0">
              <a:buNone/>
            </a:pPr>
            <a:endParaRPr lang="en-US" dirty="0"/>
          </a:p>
          <a:p>
            <a:r>
              <a:rPr lang="en-US" dirty="0"/>
              <a:t>Once lung tissue is damaged you are more likely to get sick from bronchitis, pneumonia, emphysema and cancer.</a:t>
            </a:r>
          </a:p>
          <a:p>
            <a:pPr marL="0" indent="0">
              <a:buNone/>
            </a:pPr>
            <a:endParaRPr lang="en-US" dirty="0"/>
          </a:p>
          <a:p>
            <a:r>
              <a:rPr lang="en-US" dirty="0"/>
              <a:t>Cigarettes produce a colorless, odorless and poisonous gas called </a:t>
            </a:r>
            <a:r>
              <a:rPr lang="en-US" dirty="0">
                <a:highlight>
                  <a:srgbClr val="800000"/>
                </a:highlight>
              </a:rPr>
              <a:t>carbon monoxide.</a:t>
            </a:r>
          </a:p>
          <a:p>
            <a:pPr lvl="1"/>
            <a:r>
              <a:rPr lang="en-US" dirty="0"/>
              <a:t>Carbon monoxide within the body increases the risk of high blood pressure, heart disease, and hardening of the arteries in the heart.</a:t>
            </a:r>
          </a:p>
        </p:txBody>
      </p:sp>
    </p:spTree>
    <p:extLst>
      <p:ext uri="{BB962C8B-B14F-4D97-AF65-F5344CB8AC3E}">
        <p14:creationId xmlns:p14="http://schemas.microsoft.com/office/powerpoint/2010/main" val="2047864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0377E6A7-C4A4-4FFB-841B-2A822C07A5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7360" y="387662"/>
            <a:ext cx="8575040" cy="6185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8108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achine generated alternative text:&#10;What happens in the brain when you use tobacco and nicotine? &#10;Like other drugs, nicotine increases levels of a neurotransmitter called dopamine. Dopamine is released &#10;normally when you experience something pleasurable like good food, your favorite activity, or spending &#10;time with people you care about. When a person uses tobacco products, the release of dopamine causes &#10;similar effects. This effect wears off quickly, causing people who smoke to get the urge to light up again for &#10;more of that good feeling, which can lead to addiction. &#10;A typical smoker will take 10 puffs on a cigarette over the period of about 5 minutes that the cigarette is lit. &#10;So, a person who smokes about 1 pack (25 cigarettes) daily gets 250 &quot;hits&quot; of nicotine each day. &#10;Studies suggest that other chemicals in tobacco smoke, such as acetaldehyde, may increase the effects of &#10;nicotine on the brain. &#10;When smokeless tobacco is used, nicotine is absorbed through the mouth tissues directly into the blood, &#10;where it goes to the brain. Even after the tobacco is removed from the mouth, nicotine continues to be &#10;absorbed into the bloodstream. Also, the nicotine stays in the blood longer for users of smokeless tobacco &#10;than for smokers. ">
            <a:extLst>
              <a:ext uri="{FF2B5EF4-FFF2-40B4-BE49-F238E27FC236}">
                <a16:creationId xmlns:a16="http://schemas.microsoft.com/office/drawing/2014/main" id="{02A22226-6962-49B5-9116-FE727836D4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7750" y="471785"/>
            <a:ext cx="9944100" cy="60197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4615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nonsmoker vs smoker">
            <a:extLst>
              <a:ext uri="{FF2B5EF4-FFF2-40B4-BE49-F238E27FC236}">
                <a16:creationId xmlns:a16="http://schemas.microsoft.com/office/drawing/2014/main" id="{0793EB6A-4CB8-4C2C-9774-17F1E3C102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1299" y="213995"/>
            <a:ext cx="5673471" cy="313932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476C3163-6253-4129-A28B-3E6B1C8CD191}"/>
              </a:ext>
            </a:extLst>
          </p:cNvPr>
          <p:cNvSpPr/>
          <p:nvPr/>
        </p:nvSpPr>
        <p:spPr>
          <a:xfrm>
            <a:off x="133350" y="3609975"/>
            <a:ext cx="11772900" cy="3139321"/>
          </a:xfrm>
          <a:prstGeom prst="rect">
            <a:avLst/>
          </a:prstGeom>
        </p:spPr>
        <p:txBody>
          <a:bodyPr wrap="square">
            <a:spAutoFit/>
          </a:bodyPr>
          <a:lstStyle/>
          <a:p>
            <a:r>
              <a:rPr lang="en-US" dirty="0"/>
              <a:t>A section of the front of the brain is shown from a non-smoker and a smoker. The number of nicotinic receptors (in yellow and red) is significantly increased in the smoker compared to the non-smoker. (From Perry et al., 1999)</a:t>
            </a:r>
          </a:p>
          <a:p>
            <a:endParaRPr lang="en-US" dirty="0"/>
          </a:p>
          <a:p>
            <a:r>
              <a:rPr lang="en-US" dirty="0"/>
              <a:t>The good news is that the increase in receptor number is probably not permanent. Once one stops using a product containing nicotine, the number of receptors will return to normal pre-nicotine levels—although this could take more than a year. However, immediately after stopping smoking for example, many users experience unpleasant withdrawal symptoms because the brain now has an excess of nicotinic receptors, which are unoccupied. The long process for the brain to recover to normal is one reason why many people who try to quit using nicotine products can’t get past the first year (or even week!) nicotine-free.</a:t>
            </a:r>
          </a:p>
        </p:txBody>
      </p:sp>
    </p:spTree>
    <p:extLst>
      <p:ext uri="{BB962C8B-B14F-4D97-AF65-F5344CB8AC3E}">
        <p14:creationId xmlns:p14="http://schemas.microsoft.com/office/powerpoint/2010/main" val="2419063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76C3163-6253-4129-A28B-3E6B1C8CD191}"/>
              </a:ext>
            </a:extLst>
          </p:cNvPr>
          <p:cNvSpPr/>
          <p:nvPr/>
        </p:nvSpPr>
        <p:spPr>
          <a:xfrm>
            <a:off x="133350" y="3609975"/>
            <a:ext cx="11772900" cy="3416320"/>
          </a:xfrm>
          <a:prstGeom prst="rect">
            <a:avLst/>
          </a:prstGeom>
        </p:spPr>
        <p:txBody>
          <a:bodyPr wrap="square">
            <a:spAutoFit/>
          </a:bodyPr>
          <a:lstStyle/>
          <a:p>
            <a:r>
              <a:rPr lang="en-US" dirty="0"/>
              <a:t>Brain images are shown from age 5 (left side of picture through age 20 (right side of picture). The darker red colors show regions of the brain that are still growing and maturing, with blue regions indicating regions that are fully mature. (</a:t>
            </a:r>
            <a:r>
              <a:rPr lang="en-US" i="1" dirty="0"/>
              <a:t>Image courtesy of </a:t>
            </a:r>
            <a:r>
              <a:rPr lang="en-US" i="1" dirty="0" err="1"/>
              <a:t>Gogtay</a:t>
            </a:r>
            <a:r>
              <a:rPr lang="en-US" i="1" dirty="0"/>
              <a:t>, with permission</a:t>
            </a:r>
            <a:r>
              <a:rPr lang="en-US" dirty="0"/>
              <a:t>.)</a:t>
            </a:r>
          </a:p>
          <a:p>
            <a:r>
              <a:rPr lang="en-US" dirty="0"/>
              <a:t>The human brain is not fully mature until the mid-20’s, thus leaving teenagers more vulnerable to developing a nicotine addiction.</a:t>
            </a:r>
          </a:p>
          <a:p>
            <a:r>
              <a:rPr lang="en-US" b="1" dirty="0"/>
              <a:t>The teenage brain is extremely vulnerable to nicotine and other addicting drugs</a:t>
            </a:r>
            <a:endParaRPr lang="en-US" dirty="0"/>
          </a:p>
          <a:p>
            <a:r>
              <a:rPr lang="en-US" dirty="0"/>
              <a:t>The teenage brain is particularly vulnerable to drugs such as nicotine and alcohol. These drugs can have much more dramatic consequences on the developing brain than in an adult brain. How do we know this?</a:t>
            </a:r>
          </a:p>
          <a:p>
            <a:r>
              <a:rPr lang="en-US" dirty="0"/>
              <a:t>Here’s what we know about smoking and human brains: Both adults and teen smokers show increased nicotinic receptors in their brains compared to non-smokers. (</a:t>
            </a:r>
            <a:r>
              <a:rPr lang="en-US" dirty="0">
                <a:hlinkClick r:id="rId2"/>
              </a:rPr>
              <a:t>https://sites.duke.edu/</a:t>
            </a:r>
            <a:r>
              <a:rPr lang="en-US" dirty="0"/>
              <a:t>)</a:t>
            </a:r>
          </a:p>
          <a:p>
            <a:endParaRPr lang="en-US" dirty="0"/>
          </a:p>
        </p:txBody>
      </p:sp>
      <p:pic>
        <p:nvPicPr>
          <p:cNvPr id="4098" name="Picture 2" descr="human brain development">
            <a:extLst>
              <a:ext uri="{FF2B5EF4-FFF2-40B4-BE49-F238E27FC236}">
                <a16:creationId xmlns:a16="http://schemas.microsoft.com/office/drawing/2014/main" id="{705B9424-7F5F-4E4F-B92C-CDEECDEC4D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399" y="108704"/>
            <a:ext cx="5005472" cy="3320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1376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0B0A16D-1BA4-44EA-A3EC-29B6FCC608DA}"/>
              </a:ext>
            </a:extLst>
          </p:cNvPr>
          <p:cNvSpPr/>
          <p:nvPr/>
        </p:nvSpPr>
        <p:spPr>
          <a:xfrm>
            <a:off x="4057650" y="1268968"/>
            <a:ext cx="6233558" cy="369332"/>
          </a:xfrm>
          <a:prstGeom prst="rect">
            <a:avLst/>
          </a:prstGeom>
        </p:spPr>
        <p:txBody>
          <a:bodyPr wrap="square">
            <a:spAutoFit/>
          </a:bodyPr>
          <a:lstStyle/>
          <a:p>
            <a:r>
              <a:rPr lang="en-US" dirty="0">
                <a:hlinkClick r:id="rId2"/>
              </a:rPr>
              <a:t>Smoking and the brain</a:t>
            </a:r>
            <a:endParaRPr lang="en-US" dirty="0"/>
          </a:p>
        </p:txBody>
      </p:sp>
      <p:sp>
        <p:nvSpPr>
          <p:cNvPr id="5" name="Rectangle 4">
            <a:extLst>
              <a:ext uri="{FF2B5EF4-FFF2-40B4-BE49-F238E27FC236}">
                <a16:creationId xmlns:a16="http://schemas.microsoft.com/office/drawing/2014/main" id="{FD088040-1303-4F93-BE2B-092726C6EB5A}"/>
              </a:ext>
            </a:extLst>
          </p:cNvPr>
          <p:cNvSpPr/>
          <p:nvPr/>
        </p:nvSpPr>
        <p:spPr>
          <a:xfrm>
            <a:off x="3176327" y="2653784"/>
            <a:ext cx="4905895" cy="369332"/>
          </a:xfrm>
          <a:prstGeom prst="rect">
            <a:avLst/>
          </a:prstGeom>
        </p:spPr>
        <p:txBody>
          <a:bodyPr wrap="none">
            <a:spAutoFit/>
          </a:bodyPr>
          <a:lstStyle/>
          <a:p>
            <a:r>
              <a:rPr lang="en-US" dirty="0">
                <a:latin typeface="Calibri" panose="020F0502020204030204" pitchFamily="34" charset="0"/>
                <a:hlinkClick r:id="rId3"/>
              </a:rPr>
              <a:t>Top 10 Terrible Things Smoking Does to Your Body</a:t>
            </a:r>
            <a:r>
              <a:rPr lang="en-US" dirty="0">
                <a:latin typeface="Calibri" panose="020F0502020204030204" pitchFamily="34" charset="0"/>
              </a:rPr>
              <a:t> </a:t>
            </a:r>
            <a:endParaRPr lang="en-US" dirty="0"/>
          </a:p>
        </p:txBody>
      </p:sp>
      <p:sp>
        <p:nvSpPr>
          <p:cNvPr id="6" name="Rectangle 5">
            <a:extLst>
              <a:ext uri="{FF2B5EF4-FFF2-40B4-BE49-F238E27FC236}">
                <a16:creationId xmlns:a16="http://schemas.microsoft.com/office/drawing/2014/main" id="{D2F322CD-EBD1-4694-91E8-1EE45347F8BE}"/>
              </a:ext>
            </a:extLst>
          </p:cNvPr>
          <p:cNvSpPr/>
          <p:nvPr/>
        </p:nvSpPr>
        <p:spPr>
          <a:xfrm>
            <a:off x="3059147" y="3834885"/>
            <a:ext cx="5140253" cy="369332"/>
          </a:xfrm>
          <a:prstGeom prst="rect">
            <a:avLst/>
          </a:prstGeom>
        </p:spPr>
        <p:txBody>
          <a:bodyPr wrap="none">
            <a:spAutoFit/>
          </a:bodyPr>
          <a:lstStyle/>
          <a:p>
            <a:r>
              <a:rPr lang="en-US" dirty="0">
                <a:latin typeface="Calibri" panose="020F0502020204030204" pitchFamily="34" charset="0"/>
                <a:hlinkClick r:id="rId4"/>
              </a:rPr>
              <a:t>How Long Does it Take to Get Addicted to Smoking ?</a:t>
            </a:r>
            <a:r>
              <a:rPr lang="en-US" dirty="0">
                <a:solidFill>
                  <a:srgbClr val="595959"/>
                </a:solidFill>
                <a:latin typeface="Calibri" panose="020F0502020204030204" pitchFamily="34" charset="0"/>
              </a:rPr>
              <a:t> </a:t>
            </a:r>
            <a:endParaRPr lang="en-US" dirty="0"/>
          </a:p>
        </p:txBody>
      </p:sp>
    </p:spTree>
    <p:extLst>
      <p:ext uri="{BB962C8B-B14F-4D97-AF65-F5344CB8AC3E}">
        <p14:creationId xmlns:p14="http://schemas.microsoft.com/office/powerpoint/2010/main" val="13565717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9288ECDD4A2D947BAD557C2C73A7D43" ma:contentTypeVersion="32" ma:contentTypeDescription="Create a new document." ma:contentTypeScope="" ma:versionID="8cdeec62c600ce161cfc24fd814c074a">
  <xsd:schema xmlns:xsd="http://www.w3.org/2001/XMLSchema" xmlns:xs="http://www.w3.org/2001/XMLSchema" xmlns:p="http://schemas.microsoft.com/office/2006/metadata/properties" xmlns:ns3="b280ad2e-9126-48d2-bfdf-c419f2f3b47f" xmlns:ns4="2b54b0c1-fedf-449e-b16a-a915da94e5bb" targetNamespace="http://schemas.microsoft.com/office/2006/metadata/properties" ma:root="true" ma:fieldsID="826b4570d85f87fa838f5b15c6787c97" ns3:_="" ns4:_="">
    <xsd:import namespace="b280ad2e-9126-48d2-bfdf-c419f2f3b47f"/>
    <xsd:import namespace="2b54b0c1-fedf-449e-b16a-a915da94e5bb"/>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EventHashCode" minOccurs="0"/>
                <xsd:element ref="ns4:MediaServiceGenerationTime" minOccurs="0"/>
                <xsd:element ref="ns4:NotebookType" minOccurs="0"/>
                <xsd:element ref="ns4:FolderType" minOccurs="0"/>
                <xsd:element ref="ns4:CultureName" minOccurs="0"/>
                <xsd:element ref="ns4:AppVersion" minOccurs="0"/>
                <xsd:element ref="ns4:TeamsChannelId" minOccurs="0"/>
                <xsd:element ref="ns4:Owner" minOccurs="0"/>
                <xsd:element ref="ns4:DefaultSectionNames" minOccurs="0"/>
                <xsd:element ref="ns4:Templates" minOccurs="0"/>
                <xsd:element ref="ns4:Teachers" minOccurs="0"/>
                <xsd:element ref="ns4:Students" minOccurs="0"/>
                <xsd:element ref="ns4:Student_Groups" minOccurs="0"/>
                <xsd:element ref="ns4:Invited_Teachers" minOccurs="0"/>
                <xsd:element ref="ns4:Invited_Students" minOccurs="0"/>
                <xsd:element ref="ns4:Self_Registration_Enabled" minOccurs="0"/>
                <xsd:element ref="ns4:Has_Teacher_Only_SectionGroup" minOccurs="0"/>
                <xsd:element ref="ns4:Is_Collaboration_Space_Locked" minOccurs="0"/>
                <xsd:element ref="ns4:IsNotebookLocked" minOccurs="0"/>
                <xsd:element ref="ns4:Math_Settings" minOccurs="0"/>
                <xsd:element ref="ns4:Distribution_Groups" minOccurs="0"/>
                <xsd:element ref="ns4:LMS_Mappings"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80ad2e-9126-48d2-bfdf-c419f2f3b47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b54b0c1-fedf-449e-b16a-a915da94e5bb"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NotebookType" ma:index="18" nillable="true" ma:displayName="Notebook Type" ma:internalName="NotebookType">
      <xsd:simpleType>
        <xsd:restriction base="dms:Text"/>
      </xsd:simpleType>
    </xsd:element>
    <xsd:element name="FolderType" ma:index="19" nillable="true" ma:displayName="Folder Type" ma:internalName="FolderType">
      <xsd:simpleType>
        <xsd:restriction base="dms:Text"/>
      </xsd:simpleType>
    </xsd:element>
    <xsd:element name="CultureName" ma:index="20" nillable="true" ma:displayName="Culture Name" ma:internalName="CultureName">
      <xsd:simpleType>
        <xsd:restriction base="dms:Text"/>
      </xsd:simpleType>
    </xsd:element>
    <xsd:element name="AppVersion" ma:index="21" nillable="true" ma:displayName="App Version" ma:internalName="AppVersion">
      <xsd:simpleType>
        <xsd:restriction base="dms:Text"/>
      </xsd:simpleType>
    </xsd:element>
    <xsd:element name="TeamsChannelId" ma:index="22" nillable="true" ma:displayName="Teams Channel Id" ma:internalName="TeamsChannelId">
      <xsd:simpleType>
        <xsd:restriction base="dms:Text"/>
      </xsd:simpleType>
    </xsd:element>
    <xsd:element name="Owner" ma:index="2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24" nillable="true" ma:displayName="Default Section Names" ma:internalName="DefaultSectionNames">
      <xsd:simpleType>
        <xsd:restriction base="dms:Note">
          <xsd:maxLength value="255"/>
        </xsd:restriction>
      </xsd:simpleType>
    </xsd:element>
    <xsd:element name="Templates" ma:index="25" nillable="true" ma:displayName="Templates" ma:internalName="Templates">
      <xsd:simpleType>
        <xsd:restriction base="dms:Note">
          <xsd:maxLength value="255"/>
        </xsd:restriction>
      </xsd:simpleType>
    </xsd:element>
    <xsd:element name="Teachers" ma:index="26"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7"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8"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29" nillable="true" ma:displayName="Invited Teachers" ma:internalName="Invited_Teachers">
      <xsd:simpleType>
        <xsd:restriction base="dms:Note">
          <xsd:maxLength value="255"/>
        </xsd:restriction>
      </xsd:simpleType>
    </xsd:element>
    <xsd:element name="Invited_Students" ma:index="30" nillable="true" ma:displayName="Invited Students" ma:internalName="Invited_Students">
      <xsd:simpleType>
        <xsd:restriction base="dms:Note">
          <xsd:maxLength value="255"/>
        </xsd:restriction>
      </xsd:simpleType>
    </xsd:element>
    <xsd:element name="Self_Registration_Enabled" ma:index="31" nillable="true" ma:displayName="Self Registration Enabled" ma:internalName="Self_Registration_Enabled">
      <xsd:simpleType>
        <xsd:restriction base="dms:Boolean"/>
      </xsd:simpleType>
    </xsd:element>
    <xsd:element name="Has_Teacher_Only_SectionGroup" ma:index="32" nillable="true" ma:displayName="Has Teacher Only SectionGroup" ma:internalName="Has_Teacher_Only_SectionGroup">
      <xsd:simpleType>
        <xsd:restriction base="dms:Boolean"/>
      </xsd:simpleType>
    </xsd:element>
    <xsd:element name="Is_Collaboration_Space_Locked" ma:index="33" nillable="true" ma:displayName="Is Collaboration Space Locked" ma:internalName="Is_Collaboration_Space_Locked">
      <xsd:simpleType>
        <xsd:restriction base="dms:Boolean"/>
      </xsd:simpleType>
    </xsd:element>
    <xsd:element name="IsNotebookLocked" ma:index="34" nillable="true" ma:displayName="Is Notebook Locked" ma:internalName="IsNotebookLocked">
      <xsd:simpleType>
        <xsd:restriction base="dms:Boolean"/>
      </xsd:simpleType>
    </xsd:element>
    <xsd:element name="Math_Settings" ma:index="35" nillable="true" ma:displayName="Math Settings" ma:internalName="Math_Settings">
      <xsd:simpleType>
        <xsd:restriction base="dms:Text"/>
      </xsd:simpleType>
    </xsd:element>
    <xsd:element name="Distribution_Groups" ma:index="36" nillable="true" ma:displayName="Distribution Groups" ma:internalName="Distribution_Groups">
      <xsd:simpleType>
        <xsd:restriction base="dms:Note">
          <xsd:maxLength value="255"/>
        </xsd:restriction>
      </xsd:simpleType>
    </xsd:element>
    <xsd:element name="LMS_Mappings" ma:index="37" nillable="true" ma:displayName="LMS Mappings" ma:internalName="LMS_Mappings">
      <xsd:simpleType>
        <xsd:restriction base="dms:Note">
          <xsd:maxLength value="255"/>
        </xsd:restriction>
      </xsd:simpleType>
    </xsd:element>
    <xsd:element name="MediaServiceAutoKeyPoints" ma:index="38" nillable="true" ma:displayName="MediaServiceAutoKeyPoints" ma:hidden="true" ma:internalName="MediaServiceAutoKeyPoints" ma:readOnly="true">
      <xsd:simpleType>
        <xsd:restriction base="dms:Note"/>
      </xsd:simpleType>
    </xsd:element>
    <xsd:element name="MediaServiceKeyPoints" ma:index="3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olderType xmlns="2b54b0c1-fedf-449e-b16a-a915da94e5bb" xsi:nil="true"/>
    <Students xmlns="2b54b0c1-fedf-449e-b16a-a915da94e5bb">
      <UserInfo>
        <DisplayName/>
        <AccountId xsi:nil="true"/>
        <AccountType/>
      </UserInfo>
    </Students>
    <LMS_Mappings xmlns="2b54b0c1-fedf-449e-b16a-a915da94e5bb" xsi:nil="true"/>
    <Math_Settings xmlns="2b54b0c1-fedf-449e-b16a-a915da94e5bb" xsi:nil="true"/>
    <Owner xmlns="2b54b0c1-fedf-449e-b16a-a915da94e5bb">
      <UserInfo>
        <DisplayName/>
        <AccountId xsi:nil="true"/>
        <AccountType/>
      </UserInfo>
    </Owner>
    <Student_Groups xmlns="2b54b0c1-fedf-449e-b16a-a915da94e5bb">
      <UserInfo>
        <DisplayName/>
        <AccountId xsi:nil="true"/>
        <AccountType/>
      </UserInfo>
    </Student_Groups>
    <AppVersion xmlns="2b54b0c1-fedf-449e-b16a-a915da94e5bb" xsi:nil="true"/>
    <TeamsChannelId xmlns="2b54b0c1-fedf-449e-b16a-a915da94e5bb" xsi:nil="true"/>
    <Templates xmlns="2b54b0c1-fedf-449e-b16a-a915da94e5bb" xsi:nil="true"/>
    <Has_Teacher_Only_SectionGroup xmlns="2b54b0c1-fedf-449e-b16a-a915da94e5bb" xsi:nil="true"/>
    <NotebookType xmlns="2b54b0c1-fedf-449e-b16a-a915da94e5bb" xsi:nil="true"/>
    <Is_Collaboration_Space_Locked xmlns="2b54b0c1-fedf-449e-b16a-a915da94e5bb" xsi:nil="true"/>
    <Teachers xmlns="2b54b0c1-fedf-449e-b16a-a915da94e5bb">
      <UserInfo>
        <DisplayName/>
        <AccountId xsi:nil="true"/>
        <AccountType/>
      </UserInfo>
    </Teachers>
    <Self_Registration_Enabled xmlns="2b54b0c1-fedf-449e-b16a-a915da94e5bb" xsi:nil="true"/>
    <CultureName xmlns="2b54b0c1-fedf-449e-b16a-a915da94e5bb" xsi:nil="true"/>
    <Distribution_Groups xmlns="2b54b0c1-fedf-449e-b16a-a915da94e5bb" xsi:nil="true"/>
    <Invited_Teachers xmlns="2b54b0c1-fedf-449e-b16a-a915da94e5bb" xsi:nil="true"/>
    <Invited_Students xmlns="2b54b0c1-fedf-449e-b16a-a915da94e5bb" xsi:nil="true"/>
    <IsNotebookLocked xmlns="2b54b0c1-fedf-449e-b16a-a915da94e5bb" xsi:nil="true"/>
    <DefaultSectionNames xmlns="2b54b0c1-fedf-449e-b16a-a915da94e5bb" xsi:nil="true"/>
  </documentManagement>
</p:properties>
</file>

<file path=customXml/itemProps1.xml><?xml version="1.0" encoding="utf-8"?>
<ds:datastoreItem xmlns:ds="http://schemas.openxmlformats.org/officeDocument/2006/customXml" ds:itemID="{2A1D5E49-D2FD-4D76-BE9F-222AD2F298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280ad2e-9126-48d2-bfdf-c419f2f3b47f"/>
    <ds:schemaRef ds:uri="2b54b0c1-fedf-449e-b16a-a915da94e5b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2363588-90C9-4573-8D2A-EAEF5CC799CD}">
  <ds:schemaRefs>
    <ds:schemaRef ds:uri="http://schemas.microsoft.com/sharepoint/v3/contenttype/forms"/>
  </ds:schemaRefs>
</ds:datastoreItem>
</file>

<file path=customXml/itemProps3.xml><?xml version="1.0" encoding="utf-8"?>
<ds:datastoreItem xmlns:ds="http://schemas.openxmlformats.org/officeDocument/2006/customXml" ds:itemID="{9B2AAB8F-4C28-43F1-A0FB-C730B426188B}">
  <ds:schemaRefs>
    <ds:schemaRef ds:uri="http://schemas.microsoft.com/office/2006/metadata/properties"/>
    <ds:schemaRef ds:uri="http://schemas.microsoft.com/office/infopath/2007/PartnerControls"/>
    <ds:schemaRef ds:uri="2b54b0c1-fedf-449e-b16a-a915da94e5bb"/>
  </ds:schemaRefs>
</ds:datastoreItem>
</file>

<file path=docProps/app.xml><?xml version="1.0" encoding="utf-8"?>
<Properties xmlns="http://schemas.openxmlformats.org/officeDocument/2006/extended-properties" xmlns:vt="http://schemas.openxmlformats.org/officeDocument/2006/docPropsVTypes">
  <Template>Ion</Template>
  <TotalTime>189</TotalTime>
  <Words>1580</Words>
  <Application>Microsoft Office PowerPoint</Application>
  <PresentationFormat>Widescreen</PresentationFormat>
  <Paragraphs>137</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Century Gothic</vt:lpstr>
      <vt:lpstr>Wingdings 3</vt:lpstr>
      <vt:lpstr>Ion</vt:lpstr>
      <vt:lpstr>Tobacco, Nicotine and Vaping</vt:lpstr>
      <vt:lpstr>Tobacco Use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Short Term Effects of Tobacco Use</vt:lpstr>
      <vt:lpstr>Other consequences you may run into</vt:lpstr>
      <vt:lpstr>Choosing to live Tobacco Free</vt:lpstr>
      <vt:lpstr>Prevention Strategies</vt:lpstr>
      <vt:lpstr>Addiction….</vt:lpstr>
      <vt:lpstr>Promoting a Smoke-Free Environment</vt:lpstr>
      <vt:lpstr>Effects of smoking on non-smokers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Tobacco, Nicotine and Vaping</dc:title>
  <dc:creator>Williamson, Briaunna</dc:creator>
  <cp:lastModifiedBy>Duke, Samantha</cp:lastModifiedBy>
  <cp:revision>5</cp:revision>
  <dcterms:created xsi:type="dcterms:W3CDTF">2020-08-20T15:18:27Z</dcterms:created>
  <dcterms:modified xsi:type="dcterms:W3CDTF">2021-05-11T16:22:16Z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0x010100C9288ECDD4A2D947BAD557C2C73A7D43</vt:lpwstr>
  </property>
</Properties>
</file>