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0"/>
  </p:notesMasterIdLst>
  <p:handoutMasterIdLst>
    <p:handoutMasterId r:id="rId31"/>
  </p:handoutMasterIdLst>
  <p:sldIdLst>
    <p:sldId id="306" r:id="rId2"/>
    <p:sldId id="307" r:id="rId3"/>
    <p:sldId id="297" r:id="rId4"/>
    <p:sldId id="261" r:id="rId5"/>
    <p:sldId id="263" r:id="rId6"/>
    <p:sldId id="264" r:id="rId7"/>
    <p:sldId id="295" r:id="rId8"/>
    <p:sldId id="300" r:id="rId9"/>
    <p:sldId id="275" r:id="rId10"/>
    <p:sldId id="301" r:id="rId11"/>
    <p:sldId id="287" r:id="rId12"/>
    <p:sldId id="302" r:id="rId13"/>
    <p:sldId id="315" r:id="rId14"/>
    <p:sldId id="314" r:id="rId15"/>
    <p:sldId id="316" r:id="rId16"/>
    <p:sldId id="305" r:id="rId17"/>
    <p:sldId id="304" r:id="rId18"/>
    <p:sldId id="308" r:id="rId19"/>
    <p:sldId id="313" r:id="rId20"/>
    <p:sldId id="309" r:id="rId21"/>
    <p:sldId id="310" r:id="rId22"/>
    <p:sldId id="311" r:id="rId23"/>
    <p:sldId id="312" r:id="rId24"/>
    <p:sldId id="320" r:id="rId25"/>
    <p:sldId id="317" r:id="rId26"/>
    <p:sldId id="318" r:id="rId27"/>
    <p:sldId id="319" r:id="rId28"/>
    <p:sldId id="321" r:id="rId29"/>
  </p:sldIdLst>
  <p:sldSz cx="9144000" cy="6858000" type="screen4x3"/>
  <p:notesSz cx="6858000" cy="91995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000000"/>
    <a:srgbClr val="FFFF00"/>
    <a:srgbClr val="0000FF"/>
    <a:srgbClr val="C886B7"/>
    <a:srgbClr val="CEDCF4"/>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095" autoAdjust="0"/>
  </p:normalViewPr>
  <p:slideViewPr>
    <p:cSldViewPr snapToGrid="0" snapToObjects="1">
      <p:cViewPr varScale="1">
        <p:scale>
          <a:sx n="67" d="100"/>
          <a:sy n="67" d="100"/>
        </p:scale>
        <p:origin x="1476" y="72"/>
      </p:cViewPr>
      <p:guideLst>
        <p:guide orient="horz" pos="2112"/>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1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8223A05-EBF5-4111-A3FF-0AD09AD715E5}"/>
              </a:ext>
            </a:extLst>
          </p:cNvPr>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89091" name="Rectangle 3">
            <a:extLst>
              <a:ext uri="{FF2B5EF4-FFF2-40B4-BE49-F238E27FC236}">
                <a16:creationId xmlns:a16="http://schemas.microsoft.com/office/drawing/2014/main" id="{9634D1F7-D47A-4E1B-9431-0C0759272598}"/>
              </a:ext>
            </a:extLst>
          </p:cNvPr>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defRPr>
            </a:lvl1pPr>
          </a:lstStyle>
          <a:p>
            <a:pPr>
              <a:defRPr/>
            </a:pPr>
            <a:endParaRPr lang="en-US"/>
          </a:p>
        </p:txBody>
      </p:sp>
      <p:sp>
        <p:nvSpPr>
          <p:cNvPr id="89092" name="Rectangle 4">
            <a:extLst>
              <a:ext uri="{FF2B5EF4-FFF2-40B4-BE49-F238E27FC236}">
                <a16:creationId xmlns:a16="http://schemas.microsoft.com/office/drawing/2014/main" id="{C843E1F0-134D-4FFC-B051-0F44694C2F41}"/>
              </a:ext>
            </a:extLst>
          </p:cNvPr>
          <p:cNvSpPr>
            <a:spLocks noGrp="1" noChangeArrowheads="1"/>
          </p:cNvSpPr>
          <p:nvPr>
            <p:ph type="ftr" sz="quarter" idx="2"/>
          </p:nvPr>
        </p:nvSpPr>
        <p:spPr bwMode="auto">
          <a:xfrm>
            <a:off x="0" y="8739188"/>
            <a:ext cx="2971800" cy="4603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89093" name="Rectangle 5">
            <a:extLst>
              <a:ext uri="{FF2B5EF4-FFF2-40B4-BE49-F238E27FC236}">
                <a16:creationId xmlns:a16="http://schemas.microsoft.com/office/drawing/2014/main" id="{F64426DB-4C31-4742-A8DD-52EB90142A2B}"/>
              </a:ext>
            </a:extLst>
          </p:cNvPr>
          <p:cNvSpPr>
            <a:spLocks noGrp="1" noChangeArrowheads="1"/>
          </p:cNvSpPr>
          <p:nvPr>
            <p:ph type="sldNum" sz="quarter" idx="3"/>
          </p:nvPr>
        </p:nvSpPr>
        <p:spPr bwMode="auto">
          <a:xfrm>
            <a:off x="3886200" y="8739188"/>
            <a:ext cx="2971800" cy="4603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AB2043C-E560-4991-AC11-6D2B2FDBC6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AE20367-7797-48C7-B0D5-F514B0E7B406}"/>
              </a:ext>
            </a:extLst>
          </p:cNvPr>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4099" name="Rectangle 3">
            <a:extLst>
              <a:ext uri="{FF2B5EF4-FFF2-40B4-BE49-F238E27FC236}">
                <a16:creationId xmlns:a16="http://schemas.microsoft.com/office/drawing/2014/main" id="{00149609-C33D-4D70-AFA9-A014677704E0}"/>
              </a:ext>
            </a:extLst>
          </p:cNvPr>
          <p:cNvSpPr>
            <a:spLocks noGrp="1" noChangeArrowheads="1"/>
          </p:cNvSpPr>
          <p:nvPr>
            <p:ph type="dt" idx="1"/>
          </p:nvPr>
        </p:nvSpPr>
        <p:spPr bwMode="auto">
          <a:xfrm>
            <a:off x="3884613" y="0"/>
            <a:ext cx="2971800" cy="4603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defRPr>
            </a:lvl1pPr>
          </a:lstStyle>
          <a:p>
            <a:pPr>
              <a:defRPr/>
            </a:pPr>
            <a:endParaRPr lang="en-US"/>
          </a:p>
        </p:txBody>
      </p:sp>
      <p:sp>
        <p:nvSpPr>
          <p:cNvPr id="18436" name="Rectangle 4">
            <a:extLst>
              <a:ext uri="{FF2B5EF4-FFF2-40B4-BE49-F238E27FC236}">
                <a16:creationId xmlns:a16="http://schemas.microsoft.com/office/drawing/2014/main" id="{7288EFF3-5E20-4ED7-8DCE-EEE7253B37A1}"/>
              </a:ext>
            </a:extLst>
          </p:cNvPr>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187722A-9D88-4C7C-8A2A-C17A9D3FA6BB}"/>
              </a:ext>
            </a:extLst>
          </p:cNvPr>
          <p:cNvSpPr>
            <a:spLocks noGrp="1" noChangeArrowheads="1"/>
          </p:cNvSpPr>
          <p:nvPr>
            <p:ph type="body" sz="quarter" idx="3"/>
          </p:nvPr>
        </p:nvSpPr>
        <p:spPr bwMode="auto">
          <a:xfrm>
            <a:off x="685800" y="4370388"/>
            <a:ext cx="5486400" cy="413861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2386F657-4960-46F7-BE07-AF5E0170A486}"/>
              </a:ext>
            </a:extLst>
          </p:cNvPr>
          <p:cNvSpPr>
            <a:spLocks noGrp="1" noChangeArrowheads="1"/>
          </p:cNvSpPr>
          <p:nvPr>
            <p:ph type="ftr" sz="quarter" idx="4"/>
          </p:nvPr>
        </p:nvSpPr>
        <p:spPr bwMode="auto">
          <a:xfrm>
            <a:off x="0" y="8737600"/>
            <a:ext cx="2971800" cy="4603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4103" name="Rectangle 7">
            <a:extLst>
              <a:ext uri="{FF2B5EF4-FFF2-40B4-BE49-F238E27FC236}">
                <a16:creationId xmlns:a16="http://schemas.microsoft.com/office/drawing/2014/main" id="{FC6E46BA-DE2A-4F82-B893-BA77AB962D1C}"/>
              </a:ext>
            </a:extLst>
          </p:cNvPr>
          <p:cNvSpPr>
            <a:spLocks noGrp="1" noChangeArrowheads="1"/>
          </p:cNvSpPr>
          <p:nvPr>
            <p:ph type="sldNum" sz="quarter" idx="5"/>
          </p:nvPr>
        </p:nvSpPr>
        <p:spPr bwMode="auto">
          <a:xfrm>
            <a:off x="3884613" y="8737600"/>
            <a:ext cx="2971800" cy="4603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D43BCF6-BF05-4B94-8568-86F2CF71E2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5D7B7AC-B80C-48B6-9786-86E1F43590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B907D3-DA17-431B-8245-04EAD7AC34D4}" type="slidenum">
              <a:rPr lang="en-US" altLang="en-US" smtClean="0"/>
              <a:pPr/>
              <a:t>3</a:t>
            </a:fld>
            <a:endParaRPr lang="en-US" altLang="en-US"/>
          </a:p>
        </p:txBody>
      </p:sp>
      <p:sp>
        <p:nvSpPr>
          <p:cNvPr id="23555" name="Rectangle 2">
            <a:extLst>
              <a:ext uri="{FF2B5EF4-FFF2-40B4-BE49-F238E27FC236}">
                <a16:creationId xmlns:a16="http://schemas.microsoft.com/office/drawing/2014/main" id="{0E3AC3D1-59C2-4C4F-BC51-495B3EBDA4F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E6CEC36-A85B-4A1E-B147-65D043621C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solidFill>
                  <a:srgbClr val="000000"/>
                </a:solidFill>
                <a:latin typeface="Arial" panose="020B0604020202020204" pitchFamily="34" charset="0"/>
              </a:rPr>
              <a:t>Now, take a look at this educational version of the Nutrition Facts label. It identifies the </a:t>
            </a:r>
            <a:r>
              <a:rPr lang="en-US" altLang="en-US" sz="1000" b="1" u="sng">
                <a:solidFill>
                  <a:srgbClr val="000000"/>
                </a:solidFill>
                <a:latin typeface="Arial" panose="020B0604020202020204" pitchFamily="34" charset="0"/>
              </a:rPr>
              <a:t>6 basic messages/skills</a:t>
            </a:r>
            <a:r>
              <a:rPr lang="en-US" altLang="en-US" sz="1000" b="1">
                <a:solidFill>
                  <a:srgbClr val="000000"/>
                </a:solidFill>
                <a:latin typeface="Arial" panose="020B0604020202020204" pitchFamily="34" charset="0"/>
              </a:rPr>
              <a:t> we seek to communicate to health professionals, educators and consumers.</a:t>
            </a:r>
          </a:p>
          <a:p>
            <a:pPr eaLnBrk="1" hangingPunct="1"/>
            <a:endParaRPr lang="en-US" altLang="en-US" sz="1000" b="1">
              <a:solidFill>
                <a:srgbClr val="000000"/>
              </a:solidFill>
              <a:latin typeface="Arial" panose="020B0604020202020204" pitchFamily="34" charset="0"/>
            </a:endParaRPr>
          </a:p>
          <a:p>
            <a:pPr eaLnBrk="1" hangingPunct="1"/>
            <a:r>
              <a:rPr lang="en-US" altLang="en-US" sz="1000" b="1">
                <a:solidFill>
                  <a:srgbClr val="000000"/>
                </a:solidFill>
                <a:latin typeface="Arial" panose="020B0604020202020204" pitchFamily="34" charset="0"/>
              </a:rPr>
              <a:t>But Before going into details, let</a:t>
            </a:r>
            <a:r>
              <a:rPr lang="ja-JP" altLang="en-US" sz="1000" b="1">
                <a:solidFill>
                  <a:srgbClr val="000000"/>
                </a:solidFill>
                <a:latin typeface="Arial" panose="020B0604020202020204" pitchFamily="34" charset="0"/>
              </a:rPr>
              <a:t>’</a:t>
            </a:r>
            <a:r>
              <a:rPr lang="en-US" altLang="ja-JP" sz="1000" b="1">
                <a:solidFill>
                  <a:srgbClr val="000000"/>
                </a:solidFill>
                <a:latin typeface="Arial" panose="020B0604020202020204" pitchFamily="34" charset="0"/>
              </a:rPr>
              <a:t>s just look at this label as if it only had two sections, not 6.   Can you identify the two parts and how they differ? The colored section on top (all but #5) contains </a:t>
            </a:r>
            <a:r>
              <a:rPr lang="en-US" altLang="ja-JP" sz="1000" b="1" u="sng">
                <a:solidFill>
                  <a:srgbClr val="000000"/>
                </a:solidFill>
                <a:latin typeface="Arial" panose="020B0604020202020204" pitchFamily="34" charset="0"/>
              </a:rPr>
              <a:t>product-specific information</a:t>
            </a:r>
            <a:r>
              <a:rPr lang="en-US" altLang="ja-JP" sz="1000" b="1">
                <a:solidFill>
                  <a:srgbClr val="000000"/>
                </a:solidFill>
                <a:latin typeface="Arial" panose="020B0604020202020204" pitchFamily="34" charset="0"/>
              </a:rPr>
              <a:t> (serving size, calories, and nutrient information) that </a:t>
            </a:r>
            <a:r>
              <a:rPr lang="en-US" altLang="ja-JP" sz="1000" b="1" u="sng">
                <a:solidFill>
                  <a:srgbClr val="000000"/>
                </a:solidFill>
                <a:latin typeface="Arial" panose="020B0604020202020204" pitchFamily="34" charset="0"/>
              </a:rPr>
              <a:t>can vary with each food product.</a:t>
            </a:r>
          </a:p>
          <a:p>
            <a:pPr eaLnBrk="1" hangingPunct="1"/>
            <a:endParaRPr lang="en-US" altLang="en-US" sz="1000" b="1" u="sng">
              <a:solidFill>
                <a:srgbClr val="000000"/>
              </a:solidFill>
              <a:latin typeface="Arial" panose="020B0604020202020204" pitchFamily="34" charset="0"/>
            </a:endParaRPr>
          </a:p>
          <a:p>
            <a:pPr eaLnBrk="1" hangingPunct="1"/>
            <a:r>
              <a:rPr lang="en-US" altLang="en-US" sz="1000" b="1">
                <a:latin typeface="Arial" panose="020B0604020202020204" pitchFamily="34" charset="0"/>
              </a:rPr>
              <a:t>Now look at the footnote at the bottom of the label. It contains the Daily Values for the nutrients listed and dietary advice generally consistent with the DGA. The footnote, which is </a:t>
            </a:r>
            <a:r>
              <a:rPr lang="en-US" altLang="en-US" sz="1000" b="1" u="sng">
                <a:latin typeface="Arial" panose="020B0604020202020204" pitchFamily="34" charset="0"/>
              </a:rPr>
              <a:t>not found on smaller product labels, never changes from product to product.</a:t>
            </a:r>
            <a:r>
              <a:rPr lang="en-US" altLang="en-US" sz="1000" b="1">
                <a:latin typeface="Arial" panose="020B0604020202020204" pitchFamily="34" charset="0"/>
              </a:rPr>
              <a:t> I</a:t>
            </a:r>
            <a:r>
              <a:rPr lang="ja-JP" altLang="en-US" sz="1000" b="1">
                <a:latin typeface="Arial" panose="020B0604020202020204" pitchFamily="34" charset="0"/>
              </a:rPr>
              <a:t>’</a:t>
            </a:r>
            <a:r>
              <a:rPr lang="en-US" altLang="ja-JP" sz="1000" b="1">
                <a:latin typeface="Arial" panose="020B0604020202020204" pitchFamily="34" charset="0"/>
              </a:rPr>
              <a:t>ll  discuss it more later.</a:t>
            </a:r>
          </a:p>
          <a:p>
            <a:pPr eaLnBrk="1" hangingPunct="1"/>
            <a:endParaRPr lang="en-US" altLang="en-US" sz="1000" b="1">
              <a:latin typeface="Arial" panose="020B0604020202020204" pitchFamily="34" charset="0"/>
            </a:endParaRPr>
          </a:p>
          <a:p>
            <a:pPr eaLnBrk="1" hangingPunct="1"/>
            <a:r>
              <a:rPr lang="en-US" altLang="en-US" sz="1000">
                <a:latin typeface="Arial" panose="020B0604020202020204" pitchFamily="34" charset="0"/>
              </a:rPr>
              <a:t>…………………………………………………………………………………………………..</a:t>
            </a:r>
          </a:p>
          <a:p>
            <a:pPr eaLnBrk="1" hangingPunct="1"/>
            <a:r>
              <a:rPr lang="en-US" altLang="en-US" sz="1000">
                <a:latin typeface="Arial" panose="020B0604020202020204" pitchFamily="34" charset="0"/>
              </a:rPr>
              <a:t>OK; Now for the first question: </a:t>
            </a:r>
            <a:r>
              <a:rPr lang="en-US" altLang="en-US" sz="1000" b="1">
                <a:latin typeface="Arial" panose="020B0604020202020204" pitchFamily="34" charset="0"/>
              </a:rPr>
              <a:t>How Many Calories Am I </a:t>
            </a:r>
            <a:r>
              <a:rPr lang="en-US" altLang="en-US" sz="1000" b="1" u="sng">
                <a:latin typeface="Arial" panose="020B0604020202020204" pitchFamily="34" charset="0"/>
              </a:rPr>
              <a:t>actually</a:t>
            </a:r>
            <a:r>
              <a:rPr lang="en-US" altLang="en-US" sz="1000" b="1">
                <a:latin typeface="Arial" panose="020B0604020202020204" pitchFamily="34" charset="0"/>
              </a:rPr>
              <a:t> Eating? </a:t>
            </a:r>
          </a:p>
          <a:p>
            <a:pPr eaLnBrk="1" hangingPunct="1"/>
            <a:endParaRPr lang="en-US" altLang="en-US" sz="1000" b="1">
              <a:latin typeface="Arial" panose="020B0604020202020204" pitchFamily="34" charset="0"/>
            </a:endParaRPr>
          </a:p>
          <a:p>
            <a:pPr eaLnBrk="1" hangingPunct="1"/>
            <a:r>
              <a:rPr lang="en-US" altLang="en-US" sz="1000">
                <a:latin typeface="Arial" panose="020B0604020202020204" pitchFamily="34" charset="0"/>
              </a:rPr>
              <a:t>Many people answer this question by simply looking at the calories listed on the label ? (Not you of course) </a:t>
            </a:r>
          </a:p>
          <a:p>
            <a:pPr eaLnBrk="1" hangingPunct="1"/>
            <a:endParaRPr lang="en-US" altLang="en-US" sz="1000">
              <a:latin typeface="Arial" panose="020B0604020202020204" pitchFamily="34" charset="0"/>
            </a:endParaRPr>
          </a:p>
          <a:p>
            <a:pPr eaLnBrk="1" hangingPunct="1"/>
            <a:r>
              <a:rPr lang="en-US" altLang="en-US" sz="1000">
                <a:latin typeface="Arial" panose="020B0604020202020204" pitchFamily="34" charset="0"/>
              </a:rPr>
              <a:t>So the first thing you want to tell consumers is to </a:t>
            </a:r>
            <a:r>
              <a:rPr lang="en-US" altLang="en-US" sz="1000" u="sng">
                <a:latin typeface="Arial" panose="020B0604020202020204" pitchFamily="34" charset="0"/>
              </a:rPr>
              <a:t>look at the serving size</a:t>
            </a:r>
            <a:r>
              <a:rPr lang="en-US" altLang="en-US" sz="1000">
                <a:latin typeface="Arial" panose="020B0604020202020204" pitchFamily="34" charset="0"/>
              </a:rPr>
              <a:t> </a:t>
            </a:r>
            <a:r>
              <a:rPr lang="en-US" altLang="en-US" sz="1000" b="1">
                <a:latin typeface="Arial" panose="020B0604020202020204" pitchFamily="34" charset="0"/>
              </a:rPr>
              <a:t>AND</a:t>
            </a:r>
            <a:r>
              <a:rPr lang="en-US" altLang="en-US" sz="1000">
                <a:latin typeface="Arial" panose="020B0604020202020204" pitchFamily="34" charset="0"/>
              </a:rPr>
              <a:t> </a:t>
            </a:r>
            <a:r>
              <a:rPr lang="en-US" altLang="en-US" sz="1000" u="sng">
                <a:latin typeface="Arial" panose="020B0604020202020204" pitchFamily="34" charset="0"/>
              </a:rPr>
              <a:t>the number of servings per container:</a:t>
            </a:r>
            <a:r>
              <a:rPr lang="en-US" altLang="en-US" sz="1000">
                <a:latin typeface="Arial" panose="020B0604020202020204" pitchFamily="34" charset="0"/>
              </a:rPr>
              <a:t> then determine the calories </a:t>
            </a:r>
            <a:r>
              <a:rPr lang="en-US" altLang="en-US" sz="1000" b="1">
                <a:latin typeface="Arial" panose="020B0604020202020204" pitchFamily="34" charset="0"/>
              </a:rPr>
              <a:t>actually</a:t>
            </a:r>
            <a:r>
              <a:rPr lang="en-US" altLang="en-US" sz="1000">
                <a:latin typeface="Arial" panose="020B0604020202020204" pitchFamily="34" charset="0"/>
              </a:rPr>
              <a:t> consumed.</a:t>
            </a:r>
          </a:p>
          <a:p>
            <a:pPr eaLnBrk="1" hangingPunct="1"/>
            <a:endParaRPr lang="en-US" altLang="en-US" sz="10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4EBCA08-7C8B-44EA-9A94-23F3B0ACB1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1B64DE6-37F6-4FAA-B742-8E6349642A54}" type="slidenum">
              <a:rPr lang="en-US" altLang="en-US" smtClean="0"/>
              <a:pPr/>
              <a:t>4</a:t>
            </a:fld>
            <a:endParaRPr lang="en-US" altLang="en-US"/>
          </a:p>
        </p:txBody>
      </p:sp>
      <p:sp>
        <p:nvSpPr>
          <p:cNvPr id="25603" name="Rectangle 2">
            <a:extLst>
              <a:ext uri="{FF2B5EF4-FFF2-40B4-BE49-F238E27FC236}">
                <a16:creationId xmlns:a16="http://schemas.microsoft.com/office/drawing/2014/main" id="{175B290B-8F14-4DF4-99FA-58D06FCD02F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EFE2C1E-7B8B-4861-A05B-76B3301107A5}"/>
              </a:ext>
            </a:extLst>
          </p:cNvPr>
          <p:cNvSpPr>
            <a:spLocks noGrp="1" noChangeArrowheads="1"/>
          </p:cNvSpPr>
          <p:nvPr>
            <p:ph type="body" idx="1"/>
          </p:nvPr>
        </p:nvSpPr>
        <p:spPr>
          <a:xfrm>
            <a:off x="914400" y="4370388"/>
            <a:ext cx="502920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solidFill>
                  <a:srgbClr val="000000"/>
                </a:solidFill>
                <a:latin typeface="Arial" panose="020B0604020202020204" pitchFamily="34" charset="0"/>
              </a:rPr>
              <a:t>In this example, one serving of macaroni and cheese equals one cup.  If you ate the whole package, you would eat </a:t>
            </a:r>
            <a:r>
              <a:rPr lang="en-US" altLang="en-US" b="1" u="sng">
                <a:solidFill>
                  <a:srgbClr val="000000"/>
                </a:solidFill>
                <a:latin typeface="Arial" panose="020B0604020202020204" pitchFamily="34" charset="0"/>
              </a:rPr>
              <a:t>two</a:t>
            </a:r>
            <a:r>
              <a:rPr lang="en-US" altLang="en-US" b="1">
                <a:solidFill>
                  <a:srgbClr val="000000"/>
                </a:solidFill>
                <a:latin typeface="Arial" panose="020B0604020202020204" pitchFamily="34" charset="0"/>
              </a:rPr>
              <a:t> cups, which doubles the calories and other nutrient numbers, including the % DVs.</a:t>
            </a:r>
          </a:p>
          <a:p>
            <a:pPr eaLnBrk="1" hangingPunct="1"/>
            <a:endParaRPr lang="en-US" altLang="en-US" b="1">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As you can see-The number of servings you consume will determine the number of calories and nutrients you actually eat.  </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BOTTOM LINE: </a:t>
            </a:r>
            <a:r>
              <a:rPr lang="en-US" altLang="en-US" b="1">
                <a:solidFill>
                  <a:srgbClr val="000000"/>
                </a:solidFill>
                <a:latin typeface="Arial" panose="020B0604020202020204" pitchFamily="34" charset="0"/>
              </a:rPr>
              <a:t>YOU NEED TO COMPARE HOW MUCH YOU ACTUALLY EAT—NOT ONLY TO THE SERVING SIZE ON THE LABEL BUT ALSO TO THE # OF SERVINGS YOU EAT, TO FIGURE OUT HOW MANY CALORIES (AND NUTRIENTS) YOU ARE CONSUMING. </a:t>
            </a:r>
          </a:p>
          <a:p>
            <a:pPr eaLnBrk="1" hangingPunct="1"/>
            <a:r>
              <a:rPr lang="en-US" altLang="en-US" b="1">
                <a:solidFill>
                  <a:srgbClr val="000000"/>
                </a:solidFill>
                <a:latin typeface="Arial" panose="020B0604020202020204" pitchFamily="34" charset="0"/>
              </a:rPr>
              <a:t>……………………………………………………………………………….</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Next Question: IN TERMS OF CALORIES, WHAT AMOUNT IS LOW, MODERATE OR HIGH?</a:t>
            </a:r>
            <a:endParaRPr lang="en-US" altLang="en-US" b="1">
              <a:solidFill>
                <a:srgbClr val="000000"/>
              </a:solidFill>
              <a:latin typeface="Arial" panose="020B0604020202020204" pitchFamily="34" charset="0"/>
            </a:endParaRPr>
          </a:p>
          <a:p>
            <a:pPr eaLnBrk="1" hangingPunct="1"/>
            <a:endParaRPr lang="en-US" altLang="en-US" b="1">
              <a:solidFill>
                <a:srgbClr val="000000"/>
              </a:solidFill>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E72F5726-9305-4492-9C4A-91F77A37C7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7169EA1-863F-4861-92CB-FFCB787BF54F}" type="slidenum">
              <a:rPr lang="en-US" altLang="en-US" smtClean="0"/>
              <a:pPr/>
              <a:t>5</a:t>
            </a:fld>
            <a:endParaRPr lang="en-US" altLang="en-US"/>
          </a:p>
        </p:txBody>
      </p:sp>
      <p:sp>
        <p:nvSpPr>
          <p:cNvPr id="27651" name="Rectangle 2">
            <a:extLst>
              <a:ext uri="{FF2B5EF4-FFF2-40B4-BE49-F238E27FC236}">
                <a16:creationId xmlns:a16="http://schemas.microsoft.com/office/drawing/2014/main" id="{5A9FFC0B-8805-4B9E-8A4D-0BE4385B378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793D853-EB0E-4CD8-8C1D-0A136A1F7A71}"/>
              </a:ext>
            </a:extLst>
          </p:cNvPr>
          <p:cNvSpPr>
            <a:spLocks noGrp="1" noChangeArrowheads="1"/>
          </p:cNvSpPr>
          <p:nvPr>
            <p:ph type="body" idx="1"/>
          </p:nvPr>
        </p:nvSpPr>
        <p:spPr>
          <a:xfrm>
            <a:off x="914400" y="4370388"/>
            <a:ext cx="502920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In answer to the question: Eating too much fat, saturated fat, </a:t>
            </a:r>
            <a:r>
              <a:rPr lang="en-US" altLang="en-US" b="1" i="1">
                <a:solidFill>
                  <a:srgbClr val="000000"/>
                </a:solidFill>
                <a:latin typeface="Arial" panose="020B0604020202020204" pitchFamily="34" charset="0"/>
              </a:rPr>
              <a:t>trans</a:t>
            </a:r>
            <a:r>
              <a:rPr lang="en-US" altLang="en-US" b="1">
                <a:solidFill>
                  <a:srgbClr val="000000"/>
                </a:solidFill>
                <a:latin typeface="Arial" panose="020B0604020202020204" pitchFamily="34" charset="0"/>
              </a:rPr>
              <a:t> fat, and cholesterol, or sodium may increase your risk of certain chronic diseases, like heart disease, some cancers, or high blood pressure. </a:t>
            </a:r>
          </a:p>
          <a:p>
            <a:pPr eaLnBrk="1" hangingPunct="1"/>
            <a:endParaRPr lang="en-US" altLang="en-US" b="1">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So when we say, </a:t>
            </a:r>
            <a:r>
              <a:rPr lang="ja-JP" altLang="en-US" b="1">
                <a:solidFill>
                  <a:srgbClr val="000000"/>
                </a:solidFill>
                <a:latin typeface="Arial" panose="020B0604020202020204" pitchFamily="34" charset="0"/>
              </a:rPr>
              <a:t>“</a:t>
            </a:r>
            <a:r>
              <a:rPr lang="en-US" altLang="ja-JP" b="1">
                <a:solidFill>
                  <a:srgbClr val="000000"/>
                </a:solidFill>
                <a:latin typeface="Arial" panose="020B0604020202020204" pitchFamily="34" charset="0"/>
              </a:rPr>
              <a:t>Limit These Nutrients,</a:t>
            </a:r>
            <a:r>
              <a:rPr lang="ja-JP" altLang="en-US" b="1">
                <a:solidFill>
                  <a:srgbClr val="000000"/>
                </a:solidFill>
                <a:latin typeface="Arial" panose="020B0604020202020204" pitchFamily="34" charset="0"/>
              </a:rPr>
              <a:t>”</a:t>
            </a:r>
            <a:r>
              <a:rPr lang="en-US" altLang="ja-JP" b="1">
                <a:solidFill>
                  <a:srgbClr val="000000"/>
                </a:solidFill>
                <a:latin typeface="Arial" panose="020B0604020202020204" pitchFamily="34" charset="0"/>
              </a:rPr>
              <a:t> the goal is to stay BELOW 100% of the DV for each one of these nutrients per day. </a:t>
            </a:r>
          </a:p>
          <a:p>
            <a:pPr eaLnBrk="1" hangingPunct="1"/>
            <a:endParaRPr lang="en-US" altLang="en-US" b="1">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Note: Trans fat doesn</a:t>
            </a:r>
            <a:r>
              <a:rPr lang="ja-JP" altLang="en-US" b="1">
                <a:solidFill>
                  <a:srgbClr val="000000"/>
                </a:solidFill>
                <a:latin typeface="Arial" panose="020B0604020202020204" pitchFamily="34" charset="0"/>
              </a:rPr>
              <a:t>’</a:t>
            </a:r>
            <a:r>
              <a:rPr lang="en-US" altLang="ja-JP" b="1">
                <a:solidFill>
                  <a:srgbClr val="000000"/>
                </a:solidFill>
                <a:latin typeface="Arial" panose="020B0604020202020204" pitchFamily="34" charset="0"/>
              </a:rPr>
              <a:t>t have a %DV: message: Health experts recommend that you keep your intake of saturated fat, trans fat, and cholesterol as low as possible as part of a nutritionally balanced diet.</a:t>
            </a:r>
          </a:p>
          <a:p>
            <a:pPr eaLnBrk="1" hangingPunct="1"/>
            <a:r>
              <a:rPr lang="en-US" altLang="en-US" b="1">
                <a:solidFill>
                  <a:srgbClr val="000000"/>
                </a:solidFill>
                <a:latin typeface="Arial" panose="020B0604020202020204" pitchFamily="34" charset="0"/>
              </a:rPr>
              <a:t>…………………………………………………………………… </a:t>
            </a:r>
            <a:endParaRPr lang="en-US" altLang="en-US" b="1">
              <a:latin typeface="Arial" panose="020B0604020202020204" pitchFamily="34" charset="0"/>
            </a:endParaRP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So, </a:t>
            </a:r>
            <a:r>
              <a:rPr lang="en-US" altLang="en-US" b="1" u="sng">
                <a:latin typeface="Arial" panose="020B0604020202020204" pitchFamily="34" charset="0"/>
              </a:rPr>
              <a:t>which nutrients do I need to get in adequate amounts?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49DD016-DC66-4D93-9D99-B75EED7BF66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797063A-8FD6-4FFC-B74B-BEDC85603D70}" type="slidenum">
              <a:rPr lang="en-US" altLang="en-US" smtClean="0"/>
              <a:pPr/>
              <a:t>6</a:t>
            </a:fld>
            <a:endParaRPr lang="en-US" altLang="en-US"/>
          </a:p>
        </p:txBody>
      </p:sp>
      <p:sp>
        <p:nvSpPr>
          <p:cNvPr id="29699" name="Rectangle 2">
            <a:extLst>
              <a:ext uri="{FF2B5EF4-FFF2-40B4-BE49-F238E27FC236}">
                <a16:creationId xmlns:a16="http://schemas.microsoft.com/office/drawing/2014/main" id="{7392BB9D-1D61-4269-9591-80D71B72F6F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3609BC1C-8CAF-45D3-A868-6C14FF5333DD}"/>
              </a:ext>
            </a:extLst>
          </p:cNvPr>
          <p:cNvSpPr>
            <a:spLocks noGrp="1" noChangeArrowheads="1"/>
          </p:cNvSpPr>
          <p:nvPr>
            <p:ph type="body" idx="1"/>
          </p:nvPr>
        </p:nvSpPr>
        <p:spPr>
          <a:xfrm>
            <a:off x="914400" y="4370388"/>
            <a:ext cx="502920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solidFill>
                  <a:srgbClr val="000000"/>
                </a:solidFill>
                <a:latin typeface="Arial" panose="020B0604020202020204" pitchFamily="34" charset="0"/>
              </a:rPr>
              <a:t>Consumers can USE the food label not only to help them limit those nutrients they want to cut back on, but also to help them increase those nutrients they need to consume in adequate or greater amounts.</a:t>
            </a:r>
          </a:p>
          <a:p>
            <a:pPr eaLnBrk="1" hangingPunct="1"/>
            <a:endParaRPr lang="en-US" altLang="en-US" b="1">
              <a:latin typeface="Arial" panose="020B0604020202020204" pitchFamily="34" charset="0"/>
            </a:endParaRPr>
          </a:p>
          <a:p>
            <a:pPr eaLnBrk="1" hangingPunct="1"/>
            <a:r>
              <a:rPr lang="en-US" altLang="en-US" b="1">
                <a:solidFill>
                  <a:srgbClr val="000000"/>
                </a:solidFill>
                <a:latin typeface="Arial" panose="020B0604020202020204" pitchFamily="34" charset="0"/>
              </a:rPr>
              <a:t>Americans often don't get enough dietary fiber, vitamin A, vitamin C, calcium, and iron in their diets. </a:t>
            </a:r>
          </a:p>
          <a:p>
            <a:pPr eaLnBrk="1" hangingPunct="1"/>
            <a:r>
              <a:rPr lang="en-US" altLang="en-US" b="1">
                <a:latin typeface="Arial" panose="020B0604020202020204" pitchFamily="34" charset="0"/>
              </a:rPr>
              <a:t>EATING ENOUGH OF THESE NUTRIENTS CAN BENEFIT YOUR HEALTH AND HELP REDUCE THE RISK OF SOME DISEASES AND CONDITIONS.</a:t>
            </a:r>
            <a:endParaRPr lang="en-US" altLang="en-US" b="1">
              <a:solidFill>
                <a:srgbClr val="000000"/>
              </a:solidFill>
              <a:latin typeface="Arial" panose="020B0604020202020204" pitchFamily="34" charset="0"/>
            </a:endParaRPr>
          </a:p>
          <a:p>
            <a:pPr eaLnBrk="1" hangingPunct="1"/>
            <a:endParaRPr lang="en-US" altLang="en-US" b="1">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For example, getting enough calcium may REDUCE THE RISK OF OSTEOPOROSIS, a condition that results in brittle bones as one ages (More on this later). You can also address the benefits of a HIGH-FIBER DIET: FOR EXAMPLE, IMPROVED LAXATION, INCREASED SATIETY, AND THE POSSIBILITY OF REDUCED RISK OF HEART DISEASE , particularly when the fiber is soluble and the diet is low in saturated fat and cholesterol.</a:t>
            </a:r>
          </a:p>
          <a:p>
            <a:pPr eaLnBrk="1" hangingPunct="1"/>
            <a:r>
              <a:rPr lang="en-US" altLang="en-US" b="1">
                <a:latin typeface="Arial" panose="020B0604020202020204" pitchFamily="34" charset="0"/>
              </a:rPr>
              <a:t>………………………………………………………………………………………………… </a:t>
            </a:r>
          </a:p>
          <a:p>
            <a:pPr eaLnBrk="1" hangingPunct="1"/>
            <a:r>
              <a:rPr lang="en-US" altLang="en-US">
                <a:latin typeface="Arial" panose="020B0604020202020204" pitchFamily="34" charset="0"/>
              </a:rPr>
              <a:t>Now let</a:t>
            </a:r>
            <a:r>
              <a:rPr lang="ja-JP" altLang="en-US">
                <a:latin typeface="Arial" panose="020B0604020202020204" pitchFamily="34" charset="0"/>
              </a:rPr>
              <a:t>’</a:t>
            </a:r>
            <a:r>
              <a:rPr lang="en-US" altLang="ja-JP">
                <a:latin typeface="Arial" panose="020B0604020202020204" pitchFamily="34" charset="0"/>
              </a:rPr>
              <a:t>s </a:t>
            </a:r>
            <a:r>
              <a:rPr lang="en-US" altLang="ja-JP" b="1">
                <a:latin typeface="Arial" panose="020B0604020202020204" pitchFamily="34" charset="0"/>
              </a:rPr>
              <a:t>look at the footnote—Why is it relevant? You don</a:t>
            </a:r>
            <a:r>
              <a:rPr lang="ja-JP" altLang="en-US" b="1">
                <a:latin typeface="Arial" panose="020B0604020202020204" pitchFamily="34" charset="0"/>
              </a:rPr>
              <a:t>’</a:t>
            </a:r>
            <a:r>
              <a:rPr lang="en-US" altLang="ja-JP" b="1">
                <a:latin typeface="Arial" panose="020B0604020202020204" pitchFamily="34" charset="0"/>
              </a:rPr>
              <a:t>t have to know this information but frankly, understanding  what the %DV is based on increases the chance people will use it.</a:t>
            </a:r>
          </a:p>
          <a:p>
            <a:pPr eaLnBrk="1" hangingPunct="1"/>
            <a:endParaRPr lang="en-US" altLang="en-US" b="1">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C971C62-D5B6-4616-99E0-7527AE82D79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6B5D181-A79F-41AF-AB39-099112B5D956}" type="slidenum">
              <a:rPr lang="en-US" altLang="en-US" smtClean="0"/>
              <a:pPr/>
              <a:t>7</a:t>
            </a:fld>
            <a:endParaRPr lang="en-US" altLang="en-US"/>
          </a:p>
        </p:txBody>
      </p:sp>
      <p:sp>
        <p:nvSpPr>
          <p:cNvPr id="31747" name="Rectangle 2">
            <a:extLst>
              <a:ext uri="{FF2B5EF4-FFF2-40B4-BE49-F238E27FC236}">
                <a16:creationId xmlns:a16="http://schemas.microsoft.com/office/drawing/2014/main" id="{4087ED2F-1C38-472B-8253-C52F7D282012}"/>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53F1DA4-73D5-4BB9-8B64-427B1E675E99}"/>
              </a:ext>
            </a:extLst>
          </p:cNvPr>
          <p:cNvSpPr>
            <a:spLocks noGrp="1" noChangeArrowheads="1"/>
          </p:cNvSpPr>
          <p:nvPr>
            <p:ph type="body" idx="1"/>
          </p:nvPr>
        </p:nvSpPr>
        <p:spPr>
          <a:xfrm>
            <a:off x="914400" y="4370388"/>
            <a:ext cx="502920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This is the footnote that you see on the bottom of larger food packages. </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Can you tell which column lists the Daily Values? Maybe you can tell, but most people can</a:t>
            </a:r>
            <a:r>
              <a:rPr lang="ja-JP" altLang="en-US" b="1">
                <a:latin typeface="Arial" panose="020B0604020202020204" pitchFamily="34" charset="0"/>
              </a:rPr>
              <a:t>’</a:t>
            </a:r>
            <a:r>
              <a:rPr lang="en-US" altLang="ja-JP" b="1">
                <a:latin typeface="Arial" panose="020B0604020202020204" pitchFamily="34" charset="0"/>
              </a:rPr>
              <a:t>t.</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What are these DVs?  They represent expert advice for upper daily limits (for total fat, sat fat, cholesterol, and sodium), based on a a 2,000 calorie diet.— But for Total Carbohydrates and dietary fiber, they represent lower daily limits—  Public health experts advise us to stay within these limits, ie  dietary recommendations, per day for a 2,000 calorie.</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Still confused?</a:t>
            </a:r>
          </a:p>
          <a:p>
            <a:pPr eaLnBrk="1" hangingPunct="1"/>
            <a:endParaRPr lang="en-US" altLang="en-US" b="1">
              <a:latin typeface="Arial" panose="020B0604020202020204" pitchFamily="34" charset="0"/>
            </a:endParaRPr>
          </a:p>
          <a:p>
            <a:pPr eaLnBrk="1" hangingPunct="1"/>
            <a:r>
              <a:rPr lang="en-US" altLang="en-US">
                <a:latin typeface="Arial" panose="020B0604020202020204" pitchFamily="34"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19C5AFD-3369-42EA-AC24-BEAEE514EA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BA664D4-B125-41D0-BC58-C175E334EF5E}" type="slidenum">
              <a:rPr lang="en-US" altLang="en-US" smtClean="0"/>
              <a:pPr/>
              <a:t>8</a:t>
            </a:fld>
            <a:endParaRPr lang="en-US" altLang="en-US"/>
          </a:p>
        </p:txBody>
      </p:sp>
      <p:sp>
        <p:nvSpPr>
          <p:cNvPr id="33795" name="Rectangle 2">
            <a:extLst>
              <a:ext uri="{FF2B5EF4-FFF2-40B4-BE49-F238E27FC236}">
                <a16:creationId xmlns:a16="http://schemas.microsoft.com/office/drawing/2014/main" id="{2B2138B8-5555-4862-8778-C0EE42034D49}"/>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7DF11D53-A5A3-4444-A129-C59AD17AD25F}"/>
              </a:ext>
            </a:extLst>
          </p:cNvPr>
          <p:cNvSpPr>
            <a:spLocks noGrp="1" noChangeArrowheads="1"/>
          </p:cNvSpPr>
          <p:nvPr>
            <p:ph type="body" idx="1"/>
          </p:nvPr>
        </p:nvSpPr>
        <p:spPr>
          <a:xfrm>
            <a:off x="914400" y="4370388"/>
            <a:ext cx="502920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The %DV tells you </a:t>
            </a:r>
            <a:r>
              <a:rPr lang="en-US" altLang="en-US" b="1" u="sng">
                <a:latin typeface="Arial" panose="020B0604020202020204" pitchFamily="34" charset="0"/>
              </a:rPr>
              <a:t>IF A SERVING OF FOOD IS HIGH OR LOW IN A NUTRIENT.</a:t>
            </a:r>
            <a:r>
              <a:rPr lang="en-US" altLang="en-US" b="1">
                <a:latin typeface="Arial" panose="020B0604020202020204" pitchFamily="34" charset="0"/>
              </a:rPr>
              <a:t>    </a:t>
            </a:r>
            <a:r>
              <a:rPr lang="en-US" altLang="en-US" b="1" u="sng">
                <a:solidFill>
                  <a:srgbClr val="000000"/>
                </a:solidFill>
                <a:latin typeface="Arial" panose="020B0604020202020204" pitchFamily="34" charset="0"/>
              </a:rPr>
              <a:t>THE % DV COLUMN DOES NOT ADD UP VERTICALLY TO TOTAL 100%.</a:t>
            </a:r>
          </a:p>
          <a:p>
            <a:pPr eaLnBrk="1" hangingPunct="1"/>
            <a:endParaRPr lang="en-US" altLang="en-US" b="1">
              <a:solidFill>
                <a:srgbClr val="000000"/>
              </a:solidFill>
              <a:latin typeface="Arial" panose="020B0604020202020204" pitchFamily="34" charset="0"/>
            </a:endParaRPr>
          </a:p>
          <a:p>
            <a:pPr eaLnBrk="1" hangingPunct="1"/>
            <a:r>
              <a:rPr lang="en-US" altLang="en-US">
                <a:solidFill>
                  <a:srgbClr val="000000"/>
                </a:solidFill>
                <a:latin typeface="Arial" panose="020B0604020202020204" pitchFamily="34" charset="0"/>
              </a:rPr>
              <a:t> </a:t>
            </a:r>
            <a:r>
              <a:rPr lang="en-US" altLang="en-US" b="1">
                <a:solidFill>
                  <a:srgbClr val="000000"/>
                </a:solidFill>
                <a:latin typeface="Arial" panose="020B0604020202020204" pitchFamily="34" charset="0"/>
              </a:rPr>
              <a:t>INSTEAD, </a:t>
            </a:r>
            <a:r>
              <a:rPr lang="en-US" altLang="en-US" b="1" u="sng">
                <a:solidFill>
                  <a:srgbClr val="000000"/>
                </a:solidFill>
                <a:latin typeface="Arial" panose="020B0604020202020204" pitchFamily="34" charset="0"/>
              </a:rPr>
              <a:t>EACH NUTRIENT WITH A % DV (e.g.,, fat, cholesterol sodium, vitamin c, calcium etc.) IS BASED ON A 100% OF THE DAILY REQUIREMENTS (OR THE DV) FOR THAT NUTRIENT for a 2,000 calorie diet</a:t>
            </a:r>
          </a:p>
          <a:p>
            <a:pPr eaLnBrk="1" hangingPunct="1"/>
            <a:r>
              <a:rPr lang="en-US" altLang="en-US">
                <a:latin typeface="Arial" panose="020B0604020202020204" pitchFamily="34" charset="0"/>
              </a:rPr>
              <a:t>-----------------------------------------------------------------------</a:t>
            </a:r>
          </a:p>
          <a:p>
            <a:pPr eaLnBrk="1" hangingPunct="1"/>
            <a:r>
              <a:rPr lang="en-US" altLang="en-US" b="1">
                <a:solidFill>
                  <a:srgbClr val="000000"/>
                </a:solidFill>
                <a:latin typeface="Arial" panose="020B0604020202020204" pitchFamily="34" charset="0"/>
              </a:rPr>
              <a:t>HOW CAN YOU TELL IF the %DV IS HIGH OR LOW?  </a:t>
            </a:r>
          </a:p>
          <a:p>
            <a:pPr eaLnBrk="1" hangingPunct="1"/>
            <a:endParaRPr lang="en-US" altLang="en-US" b="1">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D357253-7772-4F0E-8A1F-DA3D322592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2A10DC-41AD-4797-80B7-2332425BC6BF}" type="slidenum">
              <a:rPr lang="en-US" altLang="en-US" smtClean="0"/>
              <a:pPr/>
              <a:t>9</a:t>
            </a:fld>
            <a:endParaRPr lang="en-US" altLang="en-US"/>
          </a:p>
        </p:txBody>
      </p:sp>
      <p:sp>
        <p:nvSpPr>
          <p:cNvPr id="35843" name="Rectangle 2">
            <a:extLst>
              <a:ext uri="{FF2B5EF4-FFF2-40B4-BE49-F238E27FC236}">
                <a16:creationId xmlns:a16="http://schemas.microsoft.com/office/drawing/2014/main" id="{5B7FE6E1-3CD7-4870-901E-5E29D9D038A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E25B56C-B429-4427-B037-6FD4ED15CFC1}"/>
              </a:ext>
            </a:extLst>
          </p:cNvPr>
          <p:cNvSpPr>
            <a:spLocks noGrp="1" noChangeArrowheads="1"/>
          </p:cNvSpPr>
          <p:nvPr>
            <p:ph type="body" idx="1"/>
          </p:nvPr>
        </p:nvSpPr>
        <p:spPr>
          <a:xfrm>
            <a:off x="914400" y="4370388"/>
            <a:ext cx="502920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latin typeface="Arial" panose="020B0604020202020204" pitchFamily="34" charset="0"/>
              </a:rPr>
              <a:t>As you can see, there are three nutrients that have no % DV (</a:t>
            </a:r>
            <a:r>
              <a:rPr lang="en-US" altLang="en-US" b="1">
                <a:solidFill>
                  <a:srgbClr val="000000"/>
                </a:solidFill>
                <a:latin typeface="Arial" panose="020B0604020202020204" pitchFamily="34" charset="0"/>
              </a:rPr>
              <a:t>for TRANS &amp; SUGARS, THERE ARE NO DAILY VALUES RECOMMENDATIONS FOR THEM.)</a:t>
            </a:r>
          </a:p>
          <a:p>
            <a:pPr eaLnBrk="1" hangingPunct="1"/>
            <a:endParaRPr lang="en-US" altLang="en-US" b="1">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For Protein:</a:t>
            </a:r>
            <a:r>
              <a:rPr lang="en-US" altLang="en-US">
                <a:solidFill>
                  <a:srgbClr val="000000"/>
                </a:solidFill>
                <a:latin typeface="Arial" panose="020B0604020202020204" pitchFamily="34" charset="0"/>
              </a:rPr>
              <a:t> </a:t>
            </a:r>
            <a:r>
              <a:rPr lang="en-US" altLang="en-US" b="1">
                <a:solidFill>
                  <a:srgbClr val="000000"/>
                </a:solidFill>
                <a:latin typeface="Arial" panose="020B0604020202020204" pitchFamily="34" charset="0"/>
              </a:rPr>
              <a:t>Unless a claim</a:t>
            </a:r>
            <a:r>
              <a:rPr lang="en-US" altLang="en-US">
                <a:solidFill>
                  <a:srgbClr val="000000"/>
                </a:solidFill>
                <a:latin typeface="Arial" panose="020B0604020202020204" pitchFamily="34" charset="0"/>
              </a:rPr>
              <a:t> is made, or the food is </a:t>
            </a:r>
            <a:r>
              <a:rPr lang="en-US" altLang="en-US" b="1">
                <a:solidFill>
                  <a:srgbClr val="000000"/>
                </a:solidFill>
                <a:latin typeface="Arial" panose="020B0604020202020204" pitchFamily="34" charset="0"/>
              </a:rPr>
              <a:t>meant for use by infants and children under 4</a:t>
            </a:r>
            <a:r>
              <a:rPr lang="en-US" altLang="en-US">
                <a:solidFill>
                  <a:srgbClr val="000000"/>
                </a:solidFill>
                <a:latin typeface="Arial" panose="020B0604020202020204" pitchFamily="34" charset="0"/>
              </a:rPr>
              <a:t> years old, </a:t>
            </a:r>
            <a:r>
              <a:rPr lang="en-US" altLang="en-US" b="1">
                <a:solidFill>
                  <a:srgbClr val="000000"/>
                </a:solidFill>
                <a:latin typeface="Arial" panose="020B0604020202020204" pitchFamily="34" charset="0"/>
              </a:rPr>
              <a:t>there is no requirement for a % DV for protein</a:t>
            </a:r>
            <a:r>
              <a:rPr lang="en-US" altLang="en-US">
                <a:solidFill>
                  <a:srgbClr val="000000"/>
                </a:solidFill>
                <a:latin typeface="Arial" panose="020B0604020202020204" pitchFamily="34" charset="0"/>
              </a:rPr>
              <a:t>.  Current scientific evidence indicates that protein intake is </a:t>
            </a:r>
            <a:r>
              <a:rPr lang="en-US" altLang="en-US" b="1">
                <a:solidFill>
                  <a:srgbClr val="000000"/>
                </a:solidFill>
                <a:latin typeface="Arial" panose="020B0604020202020204" pitchFamily="34" charset="0"/>
              </a:rPr>
              <a:t>not a public health concern for adults and children over four years old.</a:t>
            </a:r>
          </a:p>
          <a:p>
            <a:pPr eaLnBrk="1" hangingPunct="1"/>
            <a:endParaRPr lang="en-US" altLang="en-US" b="1">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Trans fat</a:t>
            </a:r>
            <a:r>
              <a:rPr lang="en-US" altLang="en-US">
                <a:solidFill>
                  <a:srgbClr val="000000"/>
                </a:solidFill>
                <a:latin typeface="Arial" panose="020B0604020202020204" pitchFamily="34" charset="0"/>
              </a:rPr>
              <a:t>: Scientific reports link </a:t>
            </a:r>
            <a:r>
              <a:rPr lang="en-US" altLang="en-US" i="1">
                <a:solidFill>
                  <a:srgbClr val="000000"/>
                </a:solidFill>
                <a:latin typeface="Arial" panose="020B0604020202020204" pitchFamily="34" charset="0"/>
              </a:rPr>
              <a:t>trans </a:t>
            </a:r>
            <a:r>
              <a:rPr lang="en-US" altLang="en-US">
                <a:solidFill>
                  <a:srgbClr val="000000"/>
                </a:solidFill>
                <a:latin typeface="Arial" panose="020B0604020202020204" pitchFamily="34" charset="0"/>
              </a:rPr>
              <a:t>fat (saturated fat and cholesterol) with raising LDL (</a:t>
            </a:r>
            <a:r>
              <a:rPr lang="ja-JP" altLang="en-US">
                <a:solidFill>
                  <a:srgbClr val="000000"/>
                </a:solidFill>
                <a:latin typeface="Arial" panose="020B0604020202020204" pitchFamily="34" charset="0"/>
              </a:rPr>
              <a:t>“</a:t>
            </a:r>
            <a:r>
              <a:rPr lang="en-US" altLang="ja-JP">
                <a:solidFill>
                  <a:srgbClr val="000000"/>
                </a:solidFill>
                <a:latin typeface="Arial" panose="020B0604020202020204" pitchFamily="34" charset="0"/>
              </a:rPr>
              <a:t>bad</a:t>
            </a:r>
            <a:r>
              <a:rPr lang="ja-JP" altLang="en-US">
                <a:solidFill>
                  <a:srgbClr val="000000"/>
                </a:solidFill>
                <a:latin typeface="Arial" panose="020B0604020202020204" pitchFamily="34" charset="0"/>
              </a:rPr>
              <a:t>”</a:t>
            </a:r>
            <a:r>
              <a:rPr lang="en-US" altLang="ja-JP">
                <a:solidFill>
                  <a:srgbClr val="000000"/>
                </a:solidFill>
                <a:latin typeface="Arial" panose="020B0604020202020204" pitchFamily="34" charset="0"/>
              </a:rPr>
              <a:t>) blood cholesterol, which </a:t>
            </a:r>
            <a:r>
              <a:rPr lang="en-US" altLang="ja-JP" b="1">
                <a:solidFill>
                  <a:srgbClr val="000000"/>
                </a:solidFill>
                <a:latin typeface="Arial" panose="020B0604020202020204" pitchFamily="34" charset="0"/>
              </a:rPr>
              <a:t>increases your risk of coronary heart disease</a:t>
            </a:r>
            <a:r>
              <a:rPr lang="en-US" altLang="ja-JP">
                <a:solidFill>
                  <a:srgbClr val="000000"/>
                </a:solidFill>
                <a:latin typeface="Arial" panose="020B0604020202020204" pitchFamily="34" charset="0"/>
              </a:rPr>
              <a:t>, a leading cause of death in the US. However, experts could not provide a reference value for </a:t>
            </a:r>
            <a:r>
              <a:rPr lang="en-US" altLang="ja-JP" i="1">
                <a:solidFill>
                  <a:srgbClr val="000000"/>
                </a:solidFill>
                <a:latin typeface="Arial" panose="020B0604020202020204" pitchFamily="34" charset="0"/>
              </a:rPr>
              <a:t>trans</a:t>
            </a:r>
            <a:r>
              <a:rPr lang="en-US" altLang="ja-JP">
                <a:solidFill>
                  <a:srgbClr val="000000"/>
                </a:solidFill>
                <a:latin typeface="Arial" panose="020B0604020202020204" pitchFamily="34" charset="0"/>
              </a:rPr>
              <a:t> fat nor any other information that FDA believes is sufficient to establish a DV or % DV. </a:t>
            </a:r>
          </a:p>
          <a:p>
            <a:pPr eaLnBrk="1" hangingPunct="1"/>
            <a:endParaRPr lang="en-US" altLang="en-US">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a:t>
            </a:r>
          </a:p>
          <a:p>
            <a:pPr eaLnBrk="1" hangingPunct="1"/>
            <a:r>
              <a:rPr lang="en-US" altLang="en-US">
                <a:solidFill>
                  <a:srgbClr val="000000"/>
                </a:solidFill>
                <a:latin typeface="Arial" panose="020B0604020202020204" pitchFamily="34" charset="0"/>
              </a:rPr>
              <a:t>Now let</a:t>
            </a:r>
            <a:r>
              <a:rPr lang="ja-JP" altLang="en-US">
                <a:solidFill>
                  <a:srgbClr val="000000"/>
                </a:solidFill>
                <a:latin typeface="Arial" panose="020B0604020202020204" pitchFamily="34" charset="0"/>
              </a:rPr>
              <a:t>’</a:t>
            </a:r>
            <a:r>
              <a:rPr lang="en-US" altLang="ja-JP">
                <a:solidFill>
                  <a:srgbClr val="000000"/>
                </a:solidFill>
                <a:latin typeface="Arial" panose="020B0604020202020204" pitchFamily="34" charset="0"/>
              </a:rPr>
              <a:t>s discuss </a:t>
            </a:r>
            <a:r>
              <a:rPr lang="en-US" altLang="ja-JP" b="1">
                <a:solidFill>
                  <a:srgbClr val="000000"/>
                </a:solidFill>
                <a:latin typeface="Arial" panose="020B0604020202020204" pitchFamily="34" charset="0"/>
              </a:rPr>
              <a:t>sugars, including added sugars.</a:t>
            </a:r>
          </a:p>
          <a:p>
            <a:pPr eaLnBrk="1" hangingPunct="1"/>
            <a:endParaRPr lang="en-US" altLang="en-US" b="1">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EB35461-7077-4774-A868-CAB141E7A6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A2DEDBB-C032-4096-A89B-AD2DC41324BE}" type="slidenum">
              <a:rPr lang="en-US" altLang="en-US" smtClean="0"/>
              <a:pPr/>
              <a:t>10</a:t>
            </a:fld>
            <a:endParaRPr lang="en-US" altLang="en-US"/>
          </a:p>
        </p:txBody>
      </p:sp>
      <p:sp>
        <p:nvSpPr>
          <p:cNvPr id="37891" name="Rectangle 2">
            <a:extLst>
              <a:ext uri="{FF2B5EF4-FFF2-40B4-BE49-F238E27FC236}">
                <a16:creationId xmlns:a16="http://schemas.microsoft.com/office/drawing/2014/main" id="{4196666A-A516-4A77-87B6-498D39C3471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D6B9F25-BE39-4C11-98C7-B1B3FF00EE03}"/>
              </a:ext>
            </a:extLst>
          </p:cNvPr>
          <p:cNvSpPr>
            <a:spLocks noGrp="1" noChangeArrowheads="1"/>
          </p:cNvSpPr>
          <p:nvPr>
            <p:ph type="body" idx="1"/>
          </p:nvPr>
        </p:nvSpPr>
        <p:spPr>
          <a:xfrm>
            <a:off x="914400" y="4370388"/>
            <a:ext cx="502920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latin typeface="Arial" panose="020B0604020202020204" pitchFamily="34" charset="0"/>
              </a:rPr>
              <a:t>Although sugars have no % DV, you can know how to </a:t>
            </a:r>
            <a:r>
              <a:rPr lang="en-US" altLang="en-US" b="1">
                <a:solidFill>
                  <a:srgbClr val="000000"/>
                </a:solidFill>
                <a:latin typeface="Arial" panose="020B0604020202020204" pitchFamily="34" charset="0"/>
              </a:rPr>
              <a:t>limit your intake by comparing two products and choosing the one with the lowest amount.</a:t>
            </a:r>
            <a:r>
              <a:rPr lang="en-US" altLang="en-US">
                <a:solidFill>
                  <a:srgbClr val="000000"/>
                </a:solidFill>
                <a:latin typeface="Arial" panose="020B0604020202020204" pitchFamily="34" charset="0"/>
              </a:rPr>
              <a:t>  </a:t>
            </a:r>
          </a:p>
          <a:p>
            <a:pPr eaLnBrk="1" hangingPunct="1"/>
            <a:endParaRPr lang="en-US" altLang="en-US">
              <a:solidFill>
                <a:srgbClr val="000000"/>
              </a:solidFill>
              <a:latin typeface="Arial" panose="020B0604020202020204" pitchFamily="34" charset="0"/>
            </a:endParaRPr>
          </a:p>
          <a:p>
            <a:pPr eaLnBrk="1" hangingPunct="1"/>
            <a:r>
              <a:rPr lang="en-US" altLang="en-US">
                <a:solidFill>
                  <a:srgbClr val="000000"/>
                </a:solidFill>
                <a:latin typeface="Arial" panose="020B0604020202020204" pitchFamily="34" charset="0"/>
              </a:rPr>
              <a:t>To compare, look at the Nutrition Facts label to determine the </a:t>
            </a:r>
            <a:r>
              <a:rPr lang="en-US" altLang="en-US" b="1">
                <a:solidFill>
                  <a:srgbClr val="000000"/>
                </a:solidFill>
                <a:latin typeface="Arial" panose="020B0604020202020204" pitchFamily="34" charset="0"/>
              </a:rPr>
              <a:t>TOTAL</a:t>
            </a:r>
            <a:r>
              <a:rPr lang="en-US" altLang="en-US">
                <a:solidFill>
                  <a:srgbClr val="000000"/>
                </a:solidFill>
                <a:latin typeface="Arial" panose="020B0604020202020204" pitchFamily="34" charset="0"/>
              </a:rPr>
              <a:t> amount of sugars in a food.  </a:t>
            </a:r>
            <a:r>
              <a:rPr lang="en-US" altLang="en-US" b="1">
                <a:solidFill>
                  <a:srgbClr val="000000"/>
                </a:solidFill>
                <a:latin typeface="Arial" panose="020B0604020202020204" pitchFamily="34" charset="0"/>
              </a:rPr>
              <a:t>THE TOTAL AMOUNT INCLUDES BOTH NATURALLY-OCCURRING SUGARS AND THOSE SUGARS ADDED TO THE FOOD.</a:t>
            </a:r>
          </a:p>
          <a:p>
            <a:pPr eaLnBrk="1" hangingPunct="1"/>
            <a:endParaRPr lang="en-US" altLang="en-US" b="1">
              <a:solidFill>
                <a:srgbClr val="000000"/>
              </a:solidFill>
              <a:latin typeface="Arial" panose="020B0604020202020204" pitchFamily="34" charset="0"/>
            </a:endParaRPr>
          </a:p>
          <a:p>
            <a:pPr eaLnBrk="1" hangingPunct="1"/>
            <a:r>
              <a:rPr lang="en-US" altLang="en-US">
                <a:solidFill>
                  <a:srgbClr val="000000"/>
                </a:solidFill>
                <a:latin typeface="Arial" panose="020B0604020202020204" pitchFamily="34" charset="0"/>
              </a:rPr>
              <a:t>In this case, the plain yogurt on the left has 10g of sugar in one serving;  the fruit yogurt on the right has 44g of sugars, 2-3 times the amount of sugar found in most candy bars.</a:t>
            </a:r>
          </a:p>
          <a:p>
            <a:pPr eaLnBrk="1" hangingPunct="1"/>
            <a:r>
              <a:rPr lang="en-US" altLang="en-US">
                <a:solidFill>
                  <a:srgbClr val="000000"/>
                </a:solidFill>
                <a:latin typeface="Arial" panose="020B0604020202020204" pitchFamily="34" charset="0"/>
              </a:rPr>
              <a:t>……………………………………………………………………………………..</a:t>
            </a:r>
          </a:p>
          <a:p>
            <a:pPr eaLnBrk="1" hangingPunct="1"/>
            <a:r>
              <a:rPr lang="en-US" altLang="en-US" b="1">
                <a:solidFill>
                  <a:srgbClr val="000000"/>
                </a:solidFill>
                <a:latin typeface="Arial" panose="020B0604020202020204" pitchFamily="34" charset="0"/>
              </a:rPr>
              <a:t>So how can you tell if either of these yogurts has added sugars?</a:t>
            </a:r>
            <a:r>
              <a:rPr lang="en-US" altLang="en-US">
                <a:solidFill>
                  <a:srgbClr val="000000"/>
                </a:solidFill>
                <a:latin typeface="Arial" panose="020B0604020202020204"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F2A60A4-6E83-4237-965A-746EB5B77C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C257EB-5307-473E-A514-8F8332F8A568}" type="slidenum">
              <a:rPr lang="en-US" altLang="en-US" smtClean="0"/>
              <a:pPr/>
              <a:t>11</a:t>
            </a:fld>
            <a:endParaRPr lang="en-US" altLang="en-US"/>
          </a:p>
        </p:txBody>
      </p:sp>
      <p:sp>
        <p:nvSpPr>
          <p:cNvPr id="39939" name="Rectangle 2">
            <a:extLst>
              <a:ext uri="{FF2B5EF4-FFF2-40B4-BE49-F238E27FC236}">
                <a16:creationId xmlns:a16="http://schemas.microsoft.com/office/drawing/2014/main" id="{D606EED1-2B87-4DBE-BC52-6FE75DCB2AF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F0FE49A-6CFB-48CC-8695-A2B9182436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latin typeface="Arial" panose="020B0604020202020204" pitchFamily="34" charset="0"/>
              </a:rPr>
              <a:t>To find if sugars and caloric sweeteners have been </a:t>
            </a:r>
            <a:r>
              <a:rPr lang="en-US" altLang="en-US" b="1">
                <a:solidFill>
                  <a:srgbClr val="000000"/>
                </a:solidFill>
                <a:latin typeface="Arial" panose="020B0604020202020204" pitchFamily="34" charset="0"/>
              </a:rPr>
              <a:t>added</a:t>
            </a:r>
            <a:r>
              <a:rPr lang="en-US" altLang="en-US">
                <a:solidFill>
                  <a:srgbClr val="000000"/>
                </a:solidFill>
                <a:latin typeface="Arial" panose="020B0604020202020204" pitchFamily="34" charset="0"/>
              </a:rPr>
              <a:t>, you need to </a:t>
            </a:r>
            <a:r>
              <a:rPr lang="en-US" altLang="en-US" b="1">
                <a:solidFill>
                  <a:srgbClr val="000000"/>
                </a:solidFill>
                <a:latin typeface="Arial" panose="020B0604020202020204" pitchFamily="34" charset="0"/>
              </a:rPr>
              <a:t>look at the ingredient list</a:t>
            </a:r>
            <a:r>
              <a:rPr lang="en-US" altLang="en-US">
                <a:solidFill>
                  <a:srgbClr val="000000"/>
                </a:solidFill>
                <a:latin typeface="Arial" panose="020B0604020202020204" pitchFamily="34" charset="0"/>
              </a:rPr>
              <a:t>.  Notice that </a:t>
            </a:r>
            <a:r>
              <a:rPr lang="en-US" altLang="en-US" b="1">
                <a:solidFill>
                  <a:srgbClr val="000000"/>
                </a:solidFill>
                <a:latin typeface="Arial" panose="020B0604020202020204" pitchFamily="34" charset="0"/>
              </a:rPr>
              <a:t>ingredients are listed in descending order, so that those ingredients listed first weigh the most, while those weighing the least come last.  </a:t>
            </a:r>
          </a:p>
          <a:p>
            <a:pPr eaLnBrk="1" hangingPunct="1"/>
            <a:endParaRPr lang="en-US" altLang="en-US" b="1">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What is the difference between these two lists of ingredients regarding sugars?  For the plain yogurt listed on top, No added sugars or sweeteners are listed in the ingredients, yet 10g of sugars were listed on the Nutrition label.  This is because, there are no added sugars, only naturally-occurring ones in plain yogurt.</a:t>
            </a:r>
          </a:p>
          <a:p>
            <a:pPr eaLnBrk="1" hangingPunct="1"/>
            <a:endParaRPr lang="en-US" altLang="en-US" b="1">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If you are concerned about your intake of sugars</a:t>
            </a:r>
            <a:r>
              <a:rPr lang="en-US" altLang="en-US">
                <a:solidFill>
                  <a:srgbClr val="000000"/>
                </a:solidFill>
                <a:latin typeface="Arial" panose="020B0604020202020204" pitchFamily="34" charset="0"/>
              </a:rPr>
              <a:t>, especially added sugars, </a:t>
            </a:r>
            <a:r>
              <a:rPr lang="en-US" altLang="en-US" b="1" u="sng">
                <a:solidFill>
                  <a:srgbClr val="000000"/>
                </a:solidFill>
                <a:latin typeface="Arial" panose="020B0604020202020204" pitchFamily="34" charset="0"/>
              </a:rPr>
              <a:t>make sure that they are not one of the first two or three ingredients</a:t>
            </a:r>
            <a:r>
              <a:rPr lang="en-US" altLang="en-US">
                <a:solidFill>
                  <a:srgbClr val="000000"/>
                </a:solidFill>
                <a:latin typeface="Arial" panose="020B0604020202020204" pitchFamily="34" charset="0"/>
              </a:rPr>
              <a:t> listed.  Some other </a:t>
            </a:r>
            <a:r>
              <a:rPr lang="en-US" altLang="en-US" b="1">
                <a:solidFill>
                  <a:srgbClr val="000000"/>
                </a:solidFill>
                <a:latin typeface="Arial" panose="020B0604020202020204" pitchFamily="34" charset="0"/>
              </a:rPr>
              <a:t>NAMES FOR ADDED SUGARS INCLUDE</a:t>
            </a:r>
            <a:r>
              <a:rPr lang="en-US" altLang="en-US">
                <a:solidFill>
                  <a:srgbClr val="000000"/>
                </a:solidFill>
                <a:latin typeface="Arial" panose="020B0604020202020204" pitchFamily="34" charset="0"/>
              </a:rPr>
              <a:t>: </a:t>
            </a:r>
            <a:r>
              <a:rPr lang="en-US" altLang="en-US" b="1">
                <a:solidFill>
                  <a:srgbClr val="000000"/>
                </a:solidFill>
                <a:latin typeface="Arial" panose="020B0604020202020204" pitchFamily="34" charset="0"/>
              </a:rPr>
              <a:t>corn syrup, high-fructose corn syrup, fruit juice concentrate, maltose, dextrose, sucrose, honey, and maple syrup.</a:t>
            </a:r>
          </a:p>
          <a:p>
            <a:pPr eaLnBrk="1" hangingPunct="1"/>
            <a:endParaRPr lang="en-US" altLang="en-US" b="1">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_______________________________________________</a:t>
            </a:r>
          </a:p>
          <a:p>
            <a:pPr eaLnBrk="1" hangingPunct="1"/>
            <a:endParaRPr lang="en-US" altLang="en-US">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The last nutrient I would like to bring to your attention is calcium.</a:t>
            </a:r>
          </a:p>
          <a:p>
            <a:pPr eaLnBrk="1" hangingPunct="1"/>
            <a:endParaRPr lang="en-US" altLang="en-US" b="1">
              <a:solidFill>
                <a:srgbClr val="000000"/>
              </a:solidFill>
              <a:latin typeface="Arial" panose="020B0604020202020204" pitchFamily="34" charset="0"/>
            </a:endParaRPr>
          </a:p>
          <a:p>
            <a:pPr eaLnBrk="1" hangingPunct="1"/>
            <a:r>
              <a:rPr lang="en-US" altLang="en-US">
                <a:solidFill>
                  <a:srgbClr val="000000"/>
                </a:solidFill>
                <a:latin typeface="Arial" panose="020B0604020202020204" pitchFamily="34" charset="0"/>
              </a:rPr>
              <a:t> </a:t>
            </a: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6C707D-D51C-43AB-9FD3-91FB39DBC81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783428-A4BE-4F50-9B6B-E5277C6F477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AA271B-AA87-4D6B-9B05-0391971D72B4}"/>
              </a:ext>
            </a:extLst>
          </p:cNvPr>
          <p:cNvSpPr>
            <a:spLocks noGrp="1" noChangeArrowheads="1"/>
          </p:cNvSpPr>
          <p:nvPr>
            <p:ph type="sldNum" sz="quarter" idx="12"/>
          </p:nvPr>
        </p:nvSpPr>
        <p:spPr/>
        <p:txBody>
          <a:bodyPr/>
          <a:lstStyle>
            <a:lvl1pPr>
              <a:defRPr/>
            </a:lvl1pPr>
          </a:lstStyle>
          <a:p>
            <a:pPr>
              <a:defRPr/>
            </a:pPr>
            <a:fld id="{CB3C8E47-7EB0-44D4-89F2-D297029374A2}" type="slidenum">
              <a:rPr lang="en-US" altLang="en-US"/>
              <a:pPr>
                <a:defRPr/>
              </a:pPr>
              <a:t>‹#›</a:t>
            </a:fld>
            <a:endParaRPr lang="en-US" altLang="en-US"/>
          </a:p>
        </p:txBody>
      </p:sp>
    </p:spTree>
    <p:extLst>
      <p:ext uri="{BB962C8B-B14F-4D97-AF65-F5344CB8AC3E}">
        <p14:creationId xmlns:p14="http://schemas.microsoft.com/office/powerpoint/2010/main" val="3902260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7AC8E3-3450-48CA-AC19-DF13D98BE79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5AF342-E676-44F1-B555-C727C0890BA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20BC70-BAC9-4184-94D1-D5E637444835}"/>
              </a:ext>
            </a:extLst>
          </p:cNvPr>
          <p:cNvSpPr>
            <a:spLocks noGrp="1" noChangeArrowheads="1"/>
          </p:cNvSpPr>
          <p:nvPr>
            <p:ph type="sldNum" sz="quarter" idx="12"/>
          </p:nvPr>
        </p:nvSpPr>
        <p:spPr/>
        <p:txBody>
          <a:bodyPr/>
          <a:lstStyle>
            <a:lvl1pPr>
              <a:defRPr/>
            </a:lvl1pPr>
          </a:lstStyle>
          <a:p>
            <a:pPr>
              <a:defRPr/>
            </a:pPr>
            <a:fld id="{EEF8B335-5190-4484-AC45-1B37362006ED}" type="slidenum">
              <a:rPr lang="en-US" altLang="en-US"/>
              <a:pPr>
                <a:defRPr/>
              </a:pPr>
              <a:t>‹#›</a:t>
            </a:fld>
            <a:endParaRPr lang="en-US" altLang="en-US"/>
          </a:p>
        </p:txBody>
      </p:sp>
    </p:spTree>
    <p:extLst>
      <p:ext uri="{BB962C8B-B14F-4D97-AF65-F5344CB8AC3E}">
        <p14:creationId xmlns:p14="http://schemas.microsoft.com/office/powerpoint/2010/main" val="36963651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B81380-B471-4800-9850-1F8BD82508C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09B140-7FF3-40B3-813E-D1BFE3A68E5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6ACC8C-1CD5-4127-A2BE-8308EBAD843F}"/>
              </a:ext>
            </a:extLst>
          </p:cNvPr>
          <p:cNvSpPr>
            <a:spLocks noGrp="1" noChangeArrowheads="1"/>
          </p:cNvSpPr>
          <p:nvPr>
            <p:ph type="sldNum" sz="quarter" idx="12"/>
          </p:nvPr>
        </p:nvSpPr>
        <p:spPr/>
        <p:txBody>
          <a:bodyPr/>
          <a:lstStyle>
            <a:lvl1pPr>
              <a:defRPr/>
            </a:lvl1pPr>
          </a:lstStyle>
          <a:p>
            <a:pPr>
              <a:defRPr/>
            </a:pPr>
            <a:fld id="{D8FBD8FE-7AE9-486C-949E-863E5B11A662}" type="slidenum">
              <a:rPr lang="en-US" altLang="en-US"/>
              <a:pPr>
                <a:defRPr/>
              </a:pPr>
              <a:t>‹#›</a:t>
            </a:fld>
            <a:endParaRPr lang="en-US" altLang="en-US"/>
          </a:p>
        </p:txBody>
      </p:sp>
    </p:spTree>
    <p:extLst>
      <p:ext uri="{BB962C8B-B14F-4D97-AF65-F5344CB8AC3E}">
        <p14:creationId xmlns:p14="http://schemas.microsoft.com/office/powerpoint/2010/main" val="31569454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4">
            <a:extLst>
              <a:ext uri="{FF2B5EF4-FFF2-40B4-BE49-F238E27FC236}">
                <a16:creationId xmlns:a16="http://schemas.microsoft.com/office/drawing/2014/main" id="{0A32DB1A-16C8-4B4A-8157-1A4BAE700572}"/>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5D13B8-A6D2-48A4-822A-372BEC4B9E9E}"/>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1F3AF3E-70E6-4F6C-83A5-C5D0D54BD0DA}"/>
              </a:ext>
            </a:extLst>
          </p:cNvPr>
          <p:cNvSpPr>
            <a:spLocks noGrp="1" noChangeArrowheads="1"/>
          </p:cNvSpPr>
          <p:nvPr>
            <p:ph type="sldNum" sz="quarter" idx="12"/>
          </p:nvPr>
        </p:nvSpPr>
        <p:spPr/>
        <p:txBody>
          <a:bodyPr/>
          <a:lstStyle>
            <a:lvl1pPr>
              <a:defRPr/>
            </a:lvl1pPr>
          </a:lstStyle>
          <a:p>
            <a:pPr>
              <a:defRPr/>
            </a:pPr>
            <a:fld id="{DE0EDE6E-DD1D-469D-A80C-73230848360D}" type="slidenum">
              <a:rPr lang="en-US" altLang="en-US"/>
              <a:pPr>
                <a:defRPr/>
              </a:pPr>
              <a:t>‹#›</a:t>
            </a:fld>
            <a:endParaRPr lang="en-US" altLang="en-US"/>
          </a:p>
        </p:txBody>
      </p:sp>
    </p:spTree>
    <p:extLst>
      <p:ext uri="{BB962C8B-B14F-4D97-AF65-F5344CB8AC3E}">
        <p14:creationId xmlns:p14="http://schemas.microsoft.com/office/powerpoint/2010/main" val="3557549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F6284D-7E88-4CD4-A37C-63E72A66DBF7}"/>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2CED64DC-E6D0-4A21-BDA6-675D227810E1}"/>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3387C67-0CD8-454F-B1A9-3AFA89608F55}"/>
              </a:ext>
            </a:extLst>
          </p:cNvPr>
          <p:cNvSpPr>
            <a:spLocks noGrp="1" noChangeArrowheads="1"/>
          </p:cNvSpPr>
          <p:nvPr>
            <p:ph type="sldNum" sz="quarter" idx="12"/>
          </p:nvPr>
        </p:nvSpPr>
        <p:spPr/>
        <p:txBody>
          <a:bodyPr/>
          <a:lstStyle>
            <a:lvl1pPr>
              <a:defRPr/>
            </a:lvl1pPr>
          </a:lstStyle>
          <a:p>
            <a:pPr>
              <a:defRPr/>
            </a:pPr>
            <a:fld id="{54AE685E-A8FD-45A2-86E7-CA63CD6BDE1F}" type="slidenum">
              <a:rPr lang="en-US" altLang="en-US"/>
              <a:pPr>
                <a:defRPr/>
              </a:pPr>
              <a:t>‹#›</a:t>
            </a:fld>
            <a:endParaRPr lang="en-US" altLang="en-US"/>
          </a:p>
        </p:txBody>
      </p:sp>
    </p:spTree>
    <p:extLst>
      <p:ext uri="{BB962C8B-B14F-4D97-AF65-F5344CB8AC3E}">
        <p14:creationId xmlns:p14="http://schemas.microsoft.com/office/powerpoint/2010/main" val="36081078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4000402-8440-4F7B-B0A8-C41BF3EF997F}"/>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F02FAB1-D61E-4972-8557-16FA2BE77A38}"/>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CE29B7A-623B-47E7-B2B1-AC36FB29A646}"/>
              </a:ext>
            </a:extLst>
          </p:cNvPr>
          <p:cNvSpPr>
            <a:spLocks noGrp="1" noChangeArrowheads="1"/>
          </p:cNvSpPr>
          <p:nvPr>
            <p:ph type="sldNum" sz="quarter" idx="12"/>
          </p:nvPr>
        </p:nvSpPr>
        <p:spPr/>
        <p:txBody>
          <a:bodyPr/>
          <a:lstStyle>
            <a:lvl1pPr>
              <a:defRPr/>
            </a:lvl1pPr>
          </a:lstStyle>
          <a:p>
            <a:pPr>
              <a:defRPr/>
            </a:pPr>
            <a:fld id="{67BA8E0B-F493-45DA-BD01-922C6B18185C}" type="slidenum">
              <a:rPr lang="en-US" altLang="en-US"/>
              <a:pPr>
                <a:defRPr/>
              </a:pPr>
              <a:t>‹#›</a:t>
            </a:fld>
            <a:endParaRPr lang="en-US" altLang="en-US"/>
          </a:p>
        </p:txBody>
      </p:sp>
    </p:spTree>
    <p:extLst>
      <p:ext uri="{BB962C8B-B14F-4D97-AF65-F5344CB8AC3E}">
        <p14:creationId xmlns:p14="http://schemas.microsoft.com/office/powerpoint/2010/main" val="4253256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9E6B07-C55A-47D6-BD79-393ABE9AF344}"/>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F85539E-118F-48DD-9D79-6212A55BB529}"/>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6D5F3D7-2A7B-4894-AD1A-8BAD35683123}"/>
              </a:ext>
            </a:extLst>
          </p:cNvPr>
          <p:cNvSpPr>
            <a:spLocks noGrp="1" noChangeArrowheads="1"/>
          </p:cNvSpPr>
          <p:nvPr>
            <p:ph type="sldNum" sz="quarter" idx="12"/>
          </p:nvPr>
        </p:nvSpPr>
        <p:spPr/>
        <p:txBody>
          <a:bodyPr/>
          <a:lstStyle>
            <a:lvl1pPr>
              <a:defRPr/>
            </a:lvl1pPr>
          </a:lstStyle>
          <a:p>
            <a:pPr>
              <a:defRPr/>
            </a:pPr>
            <a:fld id="{2E4AE07B-166F-4EEE-A26E-DA0F6496EFD7}" type="slidenum">
              <a:rPr lang="en-US" altLang="en-US"/>
              <a:pPr>
                <a:defRPr/>
              </a:pPr>
              <a:t>‹#›</a:t>
            </a:fld>
            <a:endParaRPr lang="en-US" altLang="en-US"/>
          </a:p>
        </p:txBody>
      </p:sp>
    </p:spTree>
    <p:extLst>
      <p:ext uri="{BB962C8B-B14F-4D97-AF65-F5344CB8AC3E}">
        <p14:creationId xmlns:p14="http://schemas.microsoft.com/office/powerpoint/2010/main" val="4561023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BB6AC4E-8E2E-4983-A568-4D032B4EDC8A}"/>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CDCFC13F-08D5-4FE1-A551-CE095F9E3ADC}"/>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57A691C-BF17-49E3-9B0A-BA8DB851D7D4}"/>
              </a:ext>
            </a:extLst>
          </p:cNvPr>
          <p:cNvSpPr>
            <a:spLocks noGrp="1" noChangeArrowheads="1"/>
          </p:cNvSpPr>
          <p:nvPr>
            <p:ph type="sldNum" sz="quarter" idx="12"/>
          </p:nvPr>
        </p:nvSpPr>
        <p:spPr/>
        <p:txBody>
          <a:bodyPr/>
          <a:lstStyle>
            <a:lvl1pPr>
              <a:defRPr/>
            </a:lvl1pPr>
          </a:lstStyle>
          <a:p>
            <a:pPr>
              <a:defRPr/>
            </a:pPr>
            <a:fld id="{34D79F0B-F2BD-4BAC-97E2-FE721AD80ADF}" type="slidenum">
              <a:rPr lang="en-US" altLang="en-US"/>
              <a:pPr>
                <a:defRPr/>
              </a:pPr>
              <a:t>‹#›</a:t>
            </a:fld>
            <a:endParaRPr lang="en-US" altLang="en-US"/>
          </a:p>
        </p:txBody>
      </p:sp>
    </p:spTree>
    <p:extLst>
      <p:ext uri="{BB962C8B-B14F-4D97-AF65-F5344CB8AC3E}">
        <p14:creationId xmlns:p14="http://schemas.microsoft.com/office/powerpoint/2010/main" val="13251972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F1D1D9-8F08-4658-B960-111ED262190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FB22B0-ACCB-495F-BA4E-59BE9ECD5FC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FFE5C8-6B70-45B2-B35B-4855E52178B9}"/>
              </a:ext>
            </a:extLst>
          </p:cNvPr>
          <p:cNvSpPr>
            <a:spLocks noGrp="1" noChangeArrowheads="1"/>
          </p:cNvSpPr>
          <p:nvPr>
            <p:ph type="sldNum" sz="quarter" idx="12"/>
          </p:nvPr>
        </p:nvSpPr>
        <p:spPr/>
        <p:txBody>
          <a:bodyPr/>
          <a:lstStyle>
            <a:lvl1pPr>
              <a:defRPr/>
            </a:lvl1pPr>
          </a:lstStyle>
          <a:p>
            <a:pPr>
              <a:defRPr/>
            </a:pPr>
            <a:fld id="{77D0B79A-6748-4B24-8F93-0693C6A98AD2}" type="slidenum">
              <a:rPr lang="en-US" altLang="en-US"/>
              <a:pPr>
                <a:defRPr/>
              </a:pPr>
              <a:t>‹#›</a:t>
            </a:fld>
            <a:endParaRPr lang="en-US" altLang="en-US"/>
          </a:p>
        </p:txBody>
      </p:sp>
    </p:spTree>
    <p:extLst>
      <p:ext uri="{BB962C8B-B14F-4D97-AF65-F5344CB8AC3E}">
        <p14:creationId xmlns:p14="http://schemas.microsoft.com/office/powerpoint/2010/main" val="1412366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EEA0BF5-FD18-47A6-B9C5-6DC3DD2CF75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F7F02F-3A9F-4D60-BF9A-DA598669226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EBA642-74C6-4750-B027-F7B4CF672894}"/>
              </a:ext>
            </a:extLst>
          </p:cNvPr>
          <p:cNvSpPr>
            <a:spLocks noGrp="1" noChangeArrowheads="1"/>
          </p:cNvSpPr>
          <p:nvPr>
            <p:ph type="sldNum" sz="quarter" idx="12"/>
          </p:nvPr>
        </p:nvSpPr>
        <p:spPr/>
        <p:txBody>
          <a:bodyPr/>
          <a:lstStyle>
            <a:lvl1pPr>
              <a:defRPr/>
            </a:lvl1pPr>
          </a:lstStyle>
          <a:p>
            <a:pPr>
              <a:defRPr/>
            </a:pPr>
            <a:fld id="{75040662-EDAF-4E4B-9954-561E98771396}" type="slidenum">
              <a:rPr lang="en-US" altLang="en-US"/>
              <a:pPr>
                <a:defRPr/>
              </a:pPr>
              <a:t>‹#›</a:t>
            </a:fld>
            <a:endParaRPr lang="en-US" altLang="en-US"/>
          </a:p>
        </p:txBody>
      </p:sp>
    </p:spTree>
    <p:extLst>
      <p:ext uri="{BB962C8B-B14F-4D97-AF65-F5344CB8AC3E}">
        <p14:creationId xmlns:p14="http://schemas.microsoft.com/office/powerpoint/2010/main" val="25319843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5935DD-309A-4915-ACB9-E8BA3146EA03}"/>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2A574EA3-6694-40E4-BF36-7149C19716D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8D0F311-2F88-4A2F-8926-B12F72260B6B}"/>
              </a:ext>
            </a:extLst>
          </p:cNvPr>
          <p:cNvSpPr>
            <a:spLocks noGrp="1" noChangeArrowheads="1"/>
          </p:cNvSpPr>
          <p:nvPr>
            <p:ph type="sldNum" sz="quarter" idx="12"/>
          </p:nvPr>
        </p:nvSpPr>
        <p:spPr/>
        <p:txBody>
          <a:bodyPr/>
          <a:lstStyle>
            <a:lvl1pPr>
              <a:defRPr/>
            </a:lvl1pPr>
          </a:lstStyle>
          <a:p>
            <a:pPr>
              <a:defRPr/>
            </a:pPr>
            <a:fld id="{8638DC97-301A-433D-86FF-92A47B0861C0}" type="slidenum">
              <a:rPr lang="en-US" altLang="en-US"/>
              <a:pPr>
                <a:defRPr/>
              </a:pPr>
              <a:t>‹#›</a:t>
            </a:fld>
            <a:endParaRPr lang="en-US" altLang="en-US"/>
          </a:p>
        </p:txBody>
      </p:sp>
    </p:spTree>
    <p:extLst>
      <p:ext uri="{BB962C8B-B14F-4D97-AF65-F5344CB8AC3E}">
        <p14:creationId xmlns:p14="http://schemas.microsoft.com/office/powerpoint/2010/main" val="17804737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3C6846B-9830-4A91-B1FB-BF54E87568A6}"/>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73CDD05-E787-4623-99E3-B3B565D3E698}"/>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FB36B1A-A2CD-4DBB-A4EA-3DF69CBC5C45}"/>
              </a:ext>
            </a:extLst>
          </p:cNvPr>
          <p:cNvSpPr>
            <a:spLocks noGrp="1" noChangeArrowheads="1"/>
          </p:cNvSpPr>
          <p:nvPr>
            <p:ph type="sldNum" sz="quarter" idx="12"/>
          </p:nvPr>
        </p:nvSpPr>
        <p:spPr/>
        <p:txBody>
          <a:bodyPr/>
          <a:lstStyle>
            <a:lvl1pPr>
              <a:defRPr/>
            </a:lvl1pPr>
          </a:lstStyle>
          <a:p>
            <a:pPr>
              <a:defRPr/>
            </a:pPr>
            <a:fld id="{C690AE2A-2287-4EA1-8348-A9FDCAC95AF4}" type="slidenum">
              <a:rPr lang="en-US" altLang="en-US"/>
              <a:pPr>
                <a:defRPr/>
              </a:pPr>
              <a:t>‹#›</a:t>
            </a:fld>
            <a:endParaRPr lang="en-US" altLang="en-US"/>
          </a:p>
        </p:txBody>
      </p:sp>
    </p:spTree>
    <p:extLst>
      <p:ext uri="{BB962C8B-B14F-4D97-AF65-F5344CB8AC3E}">
        <p14:creationId xmlns:p14="http://schemas.microsoft.com/office/powerpoint/2010/main" val="29858386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DF0FC93-2B28-4802-A627-2EBC7EABC23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D805EA3-0426-4E96-ACCB-5E1CA98795A8}"/>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F9C93E2-7FB3-40E5-9744-22C493853AB4}"/>
              </a:ext>
            </a:extLst>
          </p:cNvPr>
          <p:cNvSpPr>
            <a:spLocks noGrp="1" noChangeArrowheads="1"/>
          </p:cNvSpPr>
          <p:nvPr>
            <p:ph type="sldNum" sz="quarter" idx="12"/>
          </p:nvPr>
        </p:nvSpPr>
        <p:spPr/>
        <p:txBody>
          <a:bodyPr/>
          <a:lstStyle>
            <a:lvl1pPr>
              <a:defRPr/>
            </a:lvl1pPr>
          </a:lstStyle>
          <a:p>
            <a:pPr>
              <a:defRPr/>
            </a:pPr>
            <a:fld id="{F5155183-30ED-422F-A246-CD50B0E8EFAF}" type="slidenum">
              <a:rPr lang="en-US" altLang="en-US"/>
              <a:pPr>
                <a:defRPr/>
              </a:pPr>
              <a:t>‹#›</a:t>
            </a:fld>
            <a:endParaRPr lang="en-US" altLang="en-US"/>
          </a:p>
        </p:txBody>
      </p:sp>
    </p:spTree>
    <p:extLst>
      <p:ext uri="{BB962C8B-B14F-4D97-AF65-F5344CB8AC3E}">
        <p14:creationId xmlns:p14="http://schemas.microsoft.com/office/powerpoint/2010/main" val="21592281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1EE608-BCC3-4750-9A8D-DE16F748A97E}"/>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12F6B18-78FE-4271-A095-2DBD319D1B4C}"/>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1D1B9DF-82E1-4B1B-B910-B4D416FC82EE}"/>
              </a:ext>
            </a:extLst>
          </p:cNvPr>
          <p:cNvSpPr>
            <a:spLocks noGrp="1" noChangeArrowheads="1"/>
          </p:cNvSpPr>
          <p:nvPr>
            <p:ph type="sldNum" sz="quarter" idx="12"/>
          </p:nvPr>
        </p:nvSpPr>
        <p:spPr/>
        <p:txBody>
          <a:bodyPr/>
          <a:lstStyle>
            <a:lvl1pPr>
              <a:defRPr/>
            </a:lvl1pPr>
          </a:lstStyle>
          <a:p>
            <a:pPr>
              <a:defRPr/>
            </a:pPr>
            <a:fld id="{AAE193E4-0790-4D94-BB4C-206D7D0ACFFD}" type="slidenum">
              <a:rPr lang="en-US" altLang="en-US"/>
              <a:pPr>
                <a:defRPr/>
              </a:pPr>
              <a:t>‹#›</a:t>
            </a:fld>
            <a:endParaRPr lang="en-US" altLang="en-US"/>
          </a:p>
        </p:txBody>
      </p:sp>
    </p:spTree>
    <p:extLst>
      <p:ext uri="{BB962C8B-B14F-4D97-AF65-F5344CB8AC3E}">
        <p14:creationId xmlns:p14="http://schemas.microsoft.com/office/powerpoint/2010/main" val="3114272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9F5A508-EFD3-4FF9-8E49-9608CD657BC7}"/>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2952906E-5C7E-479F-9560-62086B08A168}"/>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6F65986-D87E-4E0F-8F8C-A1E7F1A36C5D}"/>
              </a:ext>
            </a:extLst>
          </p:cNvPr>
          <p:cNvSpPr>
            <a:spLocks noGrp="1" noChangeArrowheads="1"/>
          </p:cNvSpPr>
          <p:nvPr>
            <p:ph type="sldNum" sz="quarter" idx="12"/>
          </p:nvPr>
        </p:nvSpPr>
        <p:spPr/>
        <p:txBody>
          <a:bodyPr/>
          <a:lstStyle>
            <a:lvl1pPr>
              <a:defRPr/>
            </a:lvl1pPr>
          </a:lstStyle>
          <a:p>
            <a:pPr>
              <a:defRPr/>
            </a:pPr>
            <a:fld id="{943991AB-041A-48E4-9526-ACCFE77CD4CF}" type="slidenum">
              <a:rPr lang="en-US" altLang="en-US"/>
              <a:pPr>
                <a:defRPr/>
              </a:pPr>
              <a:t>‹#›</a:t>
            </a:fld>
            <a:endParaRPr lang="en-US" altLang="en-US"/>
          </a:p>
        </p:txBody>
      </p:sp>
    </p:spTree>
    <p:extLst>
      <p:ext uri="{BB962C8B-B14F-4D97-AF65-F5344CB8AC3E}">
        <p14:creationId xmlns:p14="http://schemas.microsoft.com/office/powerpoint/2010/main" val="2502910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BFC966-32D2-4510-BF35-810044C47C91}"/>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7E8CD1D-9522-4424-8D65-FE3E53D18178}"/>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E160635-88FC-43B4-8AD0-A7876BB8A1C4}"/>
              </a:ext>
            </a:extLst>
          </p:cNvPr>
          <p:cNvSpPr>
            <a:spLocks noGrp="1" noChangeArrowheads="1"/>
          </p:cNvSpPr>
          <p:nvPr>
            <p:ph type="sldNum" sz="quarter" idx="12"/>
          </p:nvPr>
        </p:nvSpPr>
        <p:spPr/>
        <p:txBody>
          <a:bodyPr/>
          <a:lstStyle>
            <a:lvl1pPr>
              <a:defRPr/>
            </a:lvl1pPr>
          </a:lstStyle>
          <a:p>
            <a:pPr>
              <a:defRPr/>
            </a:pPr>
            <a:fld id="{C31112BA-53FF-4B09-B968-9BCC355CCDBD}" type="slidenum">
              <a:rPr lang="en-US" altLang="en-US"/>
              <a:pPr>
                <a:defRPr/>
              </a:pPr>
              <a:t>‹#›</a:t>
            </a:fld>
            <a:endParaRPr lang="en-US" altLang="en-US"/>
          </a:p>
        </p:txBody>
      </p:sp>
    </p:spTree>
    <p:extLst>
      <p:ext uri="{BB962C8B-B14F-4D97-AF65-F5344CB8AC3E}">
        <p14:creationId xmlns:p14="http://schemas.microsoft.com/office/powerpoint/2010/main" val="27450196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82DC7A-8CD4-4534-B1B5-52DEBA35409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AD489F6-4FA9-45F2-9C8F-19C68A5C73E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924" name="Rectangle 4">
            <a:extLst>
              <a:ext uri="{FF2B5EF4-FFF2-40B4-BE49-F238E27FC236}">
                <a16:creationId xmlns:a16="http://schemas.microsoft.com/office/drawing/2014/main" id="{1E1C5A24-D8E8-4987-B00B-F5A2BE969C2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defRPr>
            </a:lvl1pPr>
          </a:lstStyle>
          <a:p>
            <a:pPr>
              <a:defRPr/>
            </a:pPr>
            <a:endParaRPr lang="en-US"/>
          </a:p>
        </p:txBody>
      </p:sp>
      <p:sp>
        <p:nvSpPr>
          <p:cNvPr id="209925" name="Rectangle 5">
            <a:extLst>
              <a:ext uri="{FF2B5EF4-FFF2-40B4-BE49-F238E27FC236}">
                <a16:creationId xmlns:a16="http://schemas.microsoft.com/office/drawing/2014/main" id="{EFB59857-C639-4C6E-A6A7-29BC44EDC0B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defRPr>
            </a:lvl1pPr>
          </a:lstStyle>
          <a:p>
            <a:pPr>
              <a:defRPr/>
            </a:pPr>
            <a:endParaRPr lang="en-US"/>
          </a:p>
        </p:txBody>
      </p:sp>
      <p:sp>
        <p:nvSpPr>
          <p:cNvPr id="209926" name="Rectangle 6">
            <a:extLst>
              <a:ext uri="{FF2B5EF4-FFF2-40B4-BE49-F238E27FC236}">
                <a16:creationId xmlns:a16="http://schemas.microsoft.com/office/drawing/2014/main" id="{761A6022-9540-4CB5-BFE3-54A6A28BA01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9882CF5-1E65-499F-857F-170215FB6C9B}"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Lst>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rganicauthority.com/blog/organic/fda-denies-hfcscorn-sugar-rebrand-attempt/"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JEA-G9m9S0Y" TargetMode="Externa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rj7p3KQcyQ"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2">
            <a:extLst>
              <a:ext uri="{FF2B5EF4-FFF2-40B4-BE49-F238E27FC236}">
                <a16:creationId xmlns:a16="http://schemas.microsoft.com/office/drawing/2014/main" id="{7B978F9D-B500-4AAF-BAA6-D12A95AFBB5F}"/>
              </a:ext>
            </a:extLst>
          </p:cNvPr>
          <p:cNvSpPr>
            <a:spLocks noGrp="1" noChangeArrowheads="1"/>
          </p:cNvSpPr>
          <p:nvPr>
            <p:ph type="subTitle" idx="1"/>
          </p:nvPr>
        </p:nvSpPr>
        <p:spPr>
          <a:xfrm>
            <a:off x="1235075" y="1279525"/>
            <a:ext cx="6400800" cy="1752600"/>
          </a:xfrm>
        </p:spPr>
        <p:txBody>
          <a:bodyPr/>
          <a:lstStyle/>
          <a:p>
            <a:pPr algn="l"/>
            <a:r>
              <a:rPr lang="en-US" altLang="en-US"/>
              <a:t>1. How many calories per gram does each of the following nutrients give you?</a:t>
            </a:r>
          </a:p>
          <a:p>
            <a:pPr algn="l"/>
            <a:r>
              <a:rPr lang="en-US" altLang="en-US" sz="2800"/>
              <a:t>       Protein:</a:t>
            </a:r>
          </a:p>
          <a:p>
            <a:pPr algn="l"/>
            <a:r>
              <a:rPr lang="en-US" altLang="en-US" sz="2800"/>
              <a:t>       Fat:</a:t>
            </a:r>
          </a:p>
          <a:p>
            <a:pPr algn="l"/>
            <a:r>
              <a:rPr lang="en-US" altLang="en-US" sz="2800"/>
              <a:t>       Carbohydrates:</a:t>
            </a:r>
          </a:p>
          <a:p>
            <a:pPr algn="l"/>
            <a:r>
              <a:rPr lang="en-US" altLang="en-US" sz="2800"/>
              <a:t>       Water:</a:t>
            </a:r>
          </a:p>
          <a:p>
            <a:r>
              <a:rPr lang="en-US" altLang="en-US"/>
              <a:t> </a:t>
            </a:r>
          </a:p>
          <a:p>
            <a:pPr algn="l"/>
            <a:r>
              <a:rPr lang="en-US" altLang="en-US"/>
              <a:t>2. Why do we need food labels?</a:t>
            </a:r>
          </a:p>
        </p:txBody>
      </p:sp>
      <p:sp>
        <p:nvSpPr>
          <p:cNvPr id="20483" name="TextBox 4">
            <a:extLst>
              <a:ext uri="{FF2B5EF4-FFF2-40B4-BE49-F238E27FC236}">
                <a16:creationId xmlns:a16="http://schemas.microsoft.com/office/drawing/2014/main" id="{817570BE-7922-4034-B617-F9184F54DA7C}"/>
              </a:ext>
            </a:extLst>
          </p:cNvPr>
          <p:cNvSpPr txBox="1">
            <a:spLocks noChangeArrowheads="1"/>
          </p:cNvSpPr>
          <p:nvPr/>
        </p:nvSpPr>
        <p:spPr bwMode="auto">
          <a:xfrm>
            <a:off x="1906588" y="292100"/>
            <a:ext cx="51165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b="1" u="sng"/>
              <a:t>Bell Ringer:</a:t>
            </a:r>
          </a:p>
        </p:txBody>
      </p:sp>
      <p:pic>
        <p:nvPicPr>
          <p:cNvPr id="2" name="Audio 1">
            <a:hlinkClick r:id="" action="ppaction://media"/>
            <a:extLst>
              <a:ext uri="{FF2B5EF4-FFF2-40B4-BE49-F238E27FC236}">
                <a16:creationId xmlns:a16="http://schemas.microsoft.com/office/drawing/2014/main" id="{B71A95F4-A097-4DFB-93A4-0D6D7005B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9515"/>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A0C58B69-6F31-4094-BF79-9F9AEA79C8FA}"/>
              </a:ext>
            </a:extLst>
          </p:cNvPr>
          <p:cNvSpPr>
            <a:spLocks noGrp="1" noChangeArrowheads="1"/>
          </p:cNvSpPr>
          <p:nvPr>
            <p:ph type="title"/>
          </p:nvPr>
        </p:nvSpPr>
        <p:spPr/>
        <p:txBody>
          <a:bodyPr/>
          <a:lstStyle/>
          <a:p>
            <a:pPr eaLnBrk="1" hangingPunct="1">
              <a:defRPr/>
            </a:pPr>
            <a:r>
              <a:rPr lang="en-US">
                <a:solidFill>
                  <a:srgbClr val="FFFF00"/>
                </a:solidFill>
                <a:ea typeface="+mj-ea"/>
              </a:rPr>
              <a:t>Read the Nutrition Facts Label For Total Sugars</a:t>
            </a:r>
            <a:endParaRPr lang="en-US">
              <a:ea typeface="+mj-ea"/>
            </a:endParaRPr>
          </a:p>
        </p:txBody>
      </p:sp>
      <p:pic>
        <p:nvPicPr>
          <p:cNvPr id="197645" name="Picture 13" descr="Plain yogurt has 10g of sugars and 13g of protein.">
            <a:extLst>
              <a:ext uri="{FF2B5EF4-FFF2-40B4-BE49-F238E27FC236}">
                <a16:creationId xmlns:a16="http://schemas.microsoft.com/office/drawing/2014/main" id="{6E914CCB-4B2D-4444-AA2F-411ACF0B3F5B}"/>
              </a:ext>
            </a:extLst>
          </p:cNvPr>
          <p:cNvPicPr>
            <a:picLocks noGrp="1" noChangeAspect="1" noChangeArrowheads="1"/>
          </p:cNvPicPr>
          <p:nvPr>
            <p:ph sz="half" idx="2"/>
          </p:nvPr>
        </p:nvPicPr>
        <p:blipFill>
          <a:blip r:embed="rId3"/>
          <a:srcRect/>
          <a:stretch>
            <a:fillRect/>
          </a:stretch>
        </p:blipFill>
        <p:spPr>
          <a:xfrm>
            <a:off x="1042988" y="2043113"/>
            <a:ext cx="2843212" cy="4525962"/>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36868" name="Text Box 4">
            <a:extLst>
              <a:ext uri="{FF2B5EF4-FFF2-40B4-BE49-F238E27FC236}">
                <a16:creationId xmlns:a16="http://schemas.microsoft.com/office/drawing/2014/main" id="{EA8C50B1-607E-49A3-89DB-700D32130888}"/>
              </a:ext>
            </a:extLst>
          </p:cNvPr>
          <p:cNvSpPr txBox="1">
            <a:spLocks noChangeArrowheads="1"/>
          </p:cNvSpPr>
          <p:nvPr/>
        </p:nvSpPr>
        <p:spPr bwMode="auto">
          <a:xfrm>
            <a:off x="2041525" y="1636713"/>
            <a:ext cx="1844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p>
        </p:txBody>
      </p:sp>
      <p:sp>
        <p:nvSpPr>
          <p:cNvPr id="36869" name="Text Box 5">
            <a:extLst>
              <a:ext uri="{FF2B5EF4-FFF2-40B4-BE49-F238E27FC236}">
                <a16:creationId xmlns:a16="http://schemas.microsoft.com/office/drawing/2014/main" id="{39D241CE-6D3A-4B13-91AE-26EE89B55286}"/>
              </a:ext>
            </a:extLst>
          </p:cNvPr>
          <p:cNvSpPr txBox="1">
            <a:spLocks noChangeArrowheads="1"/>
          </p:cNvSpPr>
          <p:nvPr/>
        </p:nvSpPr>
        <p:spPr bwMode="auto">
          <a:xfrm>
            <a:off x="1360488" y="16764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a:t>Plain Yogurt</a:t>
            </a:r>
          </a:p>
        </p:txBody>
      </p:sp>
      <p:sp>
        <p:nvSpPr>
          <p:cNvPr id="36870" name="Text Box 6">
            <a:extLst>
              <a:ext uri="{FF2B5EF4-FFF2-40B4-BE49-F238E27FC236}">
                <a16:creationId xmlns:a16="http://schemas.microsoft.com/office/drawing/2014/main" id="{2E766071-561E-49AC-A23F-2065E62C9987}"/>
              </a:ext>
            </a:extLst>
          </p:cNvPr>
          <p:cNvSpPr txBox="1">
            <a:spLocks noChangeArrowheads="1"/>
          </p:cNvSpPr>
          <p:nvPr/>
        </p:nvSpPr>
        <p:spPr bwMode="auto">
          <a:xfrm>
            <a:off x="5013325" y="1636713"/>
            <a:ext cx="2378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p>
        </p:txBody>
      </p:sp>
      <p:sp>
        <p:nvSpPr>
          <p:cNvPr id="36871" name="Text Box 7">
            <a:extLst>
              <a:ext uri="{FF2B5EF4-FFF2-40B4-BE49-F238E27FC236}">
                <a16:creationId xmlns:a16="http://schemas.microsoft.com/office/drawing/2014/main" id="{A728A3DC-851A-4AC3-8DB1-FAC52CFFF274}"/>
              </a:ext>
            </a:extLst>
          </p:cNvPr>
          <p:cNvSpPr txBox="1">
            <a:spLocks noChangeArrowheads="1"/>
          </p:cNvSpPr>
          <p:nvPr/>
        </p:nvSpPr>
        <p:spPr bwMode="auto">
          <a:xfrm>
            <a:off x="5280025" y="16764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a:t>Fruit Yogurt</a:t>
            </a:r>
          </a:p>
        </p:txBody>
      </p:sp>
      <p:pic>
        <p:nvPicPr>
          <p:cNvPr id="197651" name="Picture 19" descr="Fruit yogurt has 44 g sugars and 9 g protein.">
            <a:extLst>
              <a:ext uri="{FF2B5EF4-FFF2-40B4-BE49-F238E27FC236}">
                <a16:creationId xmlns:a16="http://schemas.microsoft.com/office/drawing/2014/main" id="{7CBC6E83-A0FF-4E67-8E15-B5D5272319E7}"/>
              </a:ext>
            </a:extLst>
          </p:cNvPr>
          <p:cNvPicPr>
            <a:picLocks noGrp="1" noChangeAspect="1" noChangeArrowheads="1"/>
          </p:cNvPicPr>
          <p:nvPr>
            <p:ph sz="half" idx="1"/>
          </p:nvPr>
        </p:nvPicPr>
        <p:blipFill>
          <a:blip r:embed="rId4"/>
          <a:srcRect/>
          <a:stretch>
            <a:fillRect/>
          </a:stretch>
        </p:blipFill>
        <p:spPr>
          <a:xfrm>
            <a:off x="5191125" y="2043113"/>
            <a:ext cx="2844800" cy="4525962"/>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2" name="Audio 1">
            <a:hlinkClick r:id="" action="ppaction://media"/>
            <a:extLst>
              <a:ext uri="{FF2B5EF4-FFF2-40B4-BE49-F238E27FC236}">
                <a16:creationId xmlns:a16="http://schemas.microsoft.com/office/drawing/2014/main" id="{50A711D6-C67B-4DDF-A51F-9D6447C30F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80486"/>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8" name="Rectangle 4">
            <a:extLst>
              <a:ext uri="{FF2B5EF4-FFF2-40B4-BE49-F238E27FC236}">
                <a16:creationId xmlns:a16="http://schemas.microsoft.com/office/drawing/2014/main" id="{33800ED2-52F6-4829-A52F-6C4BD370F2E2}"/>
              </a:ext>
            </a:extLst>
          </p:cNvPr>
          <p:cNvSpPr>
            <a:spLocks noGrp="1" noChangeArrowheads="1"/>
          </p:cNvSpPr>
          <p:nvPr>
            <p:ph type="title"/>
          </p:nvPr>
        </p:nvSpPr>
        <p:spPr/>
        <p:txBody>
          <a:bodyPr/>
          <a:lstStyle/>
          <a:p>
            <a:pPr eaLnBrk="1" hangingPunct="1">
              <a:defRPr/>
            </a:pPr>
            <a:r>
              <a:rPr lang="en-US" sz="4000">
                <a:solidFill>
                  <a:srgbClr val="FFFF00"/>
                </a:solidFill>
                <a:ea typeface="+mj-ea"/>
              </a:rPr>
              <a:t>Look at the Ingredient List </a:t>
            </a:r>
            <a:br>
              <a:rPr lang="en-US" sz="4000">
                <a:solidFill>
                  <a:srgbClr val="FFFF00"/>
                </a:solidFill>
                <a:ea typeface="+mj-ea"/>
              </a:rPr>
            </a:br>
            <a:r>
              <a:rPr lang="en-US" sz="4000">
                <a:solidFill>
                  <a:srgbClr val="FFFF00"/>
                </a:solidFill>
                <a:ea typeface="+mj-ea"/>
              </a:rPr>
              <a:t>for Added Sugars</a:t>
            </a:r>
          </a:p>
        </p:txBody>
      </p:sp>
      <p:sp>
        <p:nvSpPr>
          <p:cNvPr id="38915" name="Rectangle 7">
            <a:extLst>
              <a:ext uri="{FF2B5EF4-FFF2-40B4-BE49-F238E27FC236}">
                <a16:creationId xmlns:a16="http://schemas.microsoft.com/office/drawing/2014/main" id="{06EEA360-C904-4C37-A989-664E779EE005}"/>
              </a:ext>
            </a:extLst>
          </p:cNvPr>
          <p:cNvSpPr>
            <a:spLocks noChangeArrowheads="1"/>
          </p:cNvSpPr>
          <p:nvPr/>
        </p:nvSpPr>
        <p:spPr bwMode="auto">
          <a:xfrm>
            <a:off x="38100" y="1371600"/>
            <a:ext cx="891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FontTx/>
              <a:buNone/>
            </a:pPr>
            <a:r>
              <a:rPr lang="en-US" altLang="en-US" sz="2000"/>
              <a:t>     </a:t>
            </a:r>
          </a:p>
          <a:p>
            <a:pPr algn="ctr" eaLnBrk="1" hangingPunct="1">
              <a:lnSpc>
                <a:spcPct val="90000"/>
              </a:lnSpc>
              <a:buFontTx/>
              <a:buNone/>
            </a:pPr>
            <a:r>
              <a:rPr lang="en-US" altLang="en-US" sz="2800">
                <a:solidFill>
                  <a:srgbClr val="FFFF00"/>
                </a:solidFill>
              </a:rPr>
              <a:t>Plain Yogurt</a:t>
            </a:r>
            <a:r>
              <a:rPr lang="en-US" altLang="en-US" sz="2000">
                <a:solidFill>
                  <a:srgbClr val="FFFF00"/>
                </a:solidFill>
              </a:rPr>
              <a:t> </a:t>
            </a:r>
          </a:p>
          <a:p>
            <a:pPr algn="ctr" eaLnBrk="1" hangingPunct="1">
              <a:lnSpc>
                <a:spcPct val="90000"/>
              </a:lnSpc>
              <a:buFontTx/>
              <a:buNone/>
            </a:pPr>
            <a:r>
              <a:rPr lang="en-US" altLang="en-US" sz="2000">
                <a:solidFill>
                  <a:srgbClr val="FFFF00"/>
                </a:solidFill>
              </a:rPr>
              <a:t>    </a:t>
            </a:r>
          </a:p>
          <a:p>
            <a:pPr eaLnBrk="1" hangingPunct="1">
              <a:lnSpc>
                <a:spcPct val="90000"/>
              </a:lnSpc>
              <a:buFontTx/>
              <a:buNone/>
            </a:pPr>
            <a:r>
              <a:rPr lang="en-US" altLang="en-US" sz="2000"/>
              <a:t>     INGREDIENTS: CULTURED PASTEURIZED GRADE A NONFAT MILK, WHEY PROTEIN CONCENTRATE, PECTIN, CARRAGEENAN.</a:t>
            </a:r>
          </a:p>
          <a:p>
            <a:pPr algn="ctr" eaLnBrk="1" hangingPunct="1">
              <a:lnSpc>
                <a:spcPct val="90000"/>
              </a:lnSpc>
              <a:buFontTx/>
              <a:buNone/>
            </a:pPr>
            <a:r>
              <a:rPr lang="en-US" altLang="en-US" sz="2000">
                <a:solidFill>
                  <a:schemeClr val="bg1"/>
                </a:solidFill>
              </a:rPr>
              <a:t>    </a:t>
            </a:r>
          </a:p>
          <a:p>
            <a:pPr algn="ctr" eaLnBrk="1" hangingPunct="1">
              <a:lnSpc>
                <a:spcPct val="90000"/>
              </a:lnSpc>
              <a:buFontTx/>
              <a:buNone/>
            </a:pPr>
            <a:endParaRPr lang="en-US" altLang="en-US" sz="2000">
              <a:solidFill>
                <a:schemeClr val="bg1"/>
              </a:solidFill>
            </a:endParaRPr>
          </a:p>
          <a:p>
            <a:pPr algn="ctr" eaLnBrk="1" hangingPunct="1">
              <a:lnSpc>
                <a:spcPct val="90000"/>
              </a:lnSpc>
              <a:buFontTx/>
              <a:buNone/>
            </a:pPr>
            <a:r>
              <a:rPr lang="en-US" altLang="en-US" sz="2800">
                <a:solidFill>
                  <a:srgbClr val="FFFF00"/>
                </a:solidFill>
              </a:rPr>
              <a:t>Fruit Yogurt</a:t>
            </a:r>
          </a:p>
          <a:p>
            <a:pPr eaLnBrk="1" hangingPunct="1">
              <a:lnSpc>
                <a:spcPct val="90000"/>
              </a:lnSpc>
              <a:buFontTx/>
              <a:buNone/>
            </a:pPr>
            <a:endParaRPr lang="en-US" altLang="en-US" sz="2800">
              <a:solidFill>
                <a:schemeClr val="bg1"/>
              </a:solidFill>
            </a:endParaRPr>
          </a:p>
          <a:p>
            <a:pPr eaLnBrk="1" hangingPunct="1">
              <a:lnSpc>
                <a:spcPct val="90000"/>
              </a:lnSpc>
              <a:buFontTx/>
              <a:buNone/>
            </a:pPr>
            <a:r>
              <a:rPr lang="en-US" altLang="en-US" sz="2000"/>
              <a:t>     INGREDIENTS:  CULTURED GRADE A REDUCED FAT MILK, APPLES, HIGH FRUCTOSE CORN SYRUP, CINNAMON, NUTMEG, NATURAL FLAVORS, AND PECTIN.  CONTAINS ACTIVE YOGURT AND </a:t>
            </a:r>
            <a:r>
              <a:rPr lang="en-US" altLang="en-US" sz="2000" i="1"/>
              <a:t>L. ACIDOPHILUS</a:t>
            </a:r>
            <a:r>
              <a:rPr lang="en-US" altLang="en-US" sz="2000"/>
              <a:t> CULTURES</a:t>
            </a:r>
          </a:p>
        </p:txBody>
      </p:sp>
      <p:sp>
        <p:nvSpPr>
          <p:cNvPr id="38916" name="Rectangle 9">
            <a:extLst>
              <a:ext uri="{FF2B5EF4-FFF2-40B4-BE49-F238E27FC236}">
                <a16:creationId xmlns:a16="http://schemas.microsoft.com/office/drawing/2014/main" id="{087034C3-3FE5-43AC-903E-11BD1FA86161}"/>
              </a:ext>
            </a:extLst>
          </p:cNvPr>
          <p:cNvSpPr>
            <a:spLocks noChangeArrowheads="1"/>
          </p:cNvSpPr>
          <p:nvPr/>
        </p:nvSpPr>
        <p:spPr bwMode="auto">
          <a:xfrm>
            <a:off x="381000" y="2463800"/>
            <a:ext cx="83566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38917" name="Rectangle 10">
            <a:extLst>
              <a:ext uri="{FF2B5EF4-FFF2-40B4-BE49-F238E27FC236}">
                <a16:creationId xmlns:a16="http://schemas.microsoft.com/office/drawing/2014/main" id="{75988AE4-59F0-4D18-BF8B-0BC4983D4A6B}"/>
              </a:ext>
            </a:extLst>
          </p:cNvPr>
          <p:cNvSpPr>
            <a:spLocks noChangeArrowheads="1"/>
          </p:cNvSpPr>
          <p:nvPr/>
        </p:nvSpPr>
        <p:spPr bwMode="auto">
          <a:xfrm>
            <a:off x="228600" y="4572000"/>
            <a:ext cx="8763000" cy="137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38918" name="Oval 11">
            <a:extLst>
              <a:ext uri="{FF2B5EF4-FFF2-40B4-BE49-F238E27FC236}">
                <a16:creationId xmlns:a16="http://schemas.microsoft.com/office/drawing/2014/main" id="{D3990BDF-F5E9-45F4-93EA-C07B1E0099CD}"/>
              </a:ext>
            </a:extLst>
          </p:cNvPr>
          <p:cNvSpPr>
            <a:spLocks noChangeArrowheads="1"/>
          </p:cNvSpPr>
          <p:nvPr/>
        </p:nvSpPr>
        <p:spPr bwMode="auto">
          <a:xfrm>
            <a:off x="152400" y="4876800"/>
            <a:ext cx="44196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0000"/>
              </a:solidFill>
            </a:endParaRPr>
          </a:p>
        </p:txBody>
      </p:sp>
      <p:pic>
        <p:nvPicPr>
          <p:cNvPr id="2" name="Audio 1">
            <a:hlinkClick r:id="" action="ppaction://media"/>
            <a:extLst>
              <a:ext uri="{FF2B5EF4-FFF2-40B4-BE49-F238E27FC236}">
                <a16:creationId xmlns:a16="http://schemas.microsoft.com/office/drawing/2014/main" id="{F92664CD-F438-4C5B-9C1C-9533BA175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291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77CB190-93D8-4105-8616-414B4EBC8F80}"/>
              </a:ext>
            </a:extLst>
          </p:cNvPr>
          <p:cNvSpPr>
            <a:spLocks noGrp="1" noChangeArrowheads="1"/>
          </p:cNvSpPr>
          <p:nvPr>
            <p:ph type="title"/>
          </p:nvPr>
        </p:nvSpPr>
        <p:spPr>
          <a:xfrm>
            <a:off x="311150" y="0"/>
            <a:ext cx="8229600" cy="1143000"/>
          </a:xfrm>
        </p:spPr>
        <p:txBody>
          <a:bodyPr/>
          <a:lstStyle/>
          <a:p>
            <a:r>
              <a:rPr lang="en-US" altLang="en-US"/>
              <a:t>Different Names for Sugar:</a:t>
            </a:r>
          </a:p>
        </p:txBody>
      </p:sp>
      <p:sp>
        <p:nvSpPr>
          <p:cNvPr id="40963" name="Rectangle 2">
            <a:extLst>
              <a:ext uri="{FF2B5EF4-FFF2-40B4-BE49-F238E27FC236}">
                <a16:creationId xmlns:a16="http://schemas.microsoft.com/office/drawing/2014/main" id="{06CBEACD-AF5F-4B70-BCFE-68CD3442F6D9}"/>
              </a:ext>
            </a:extLst>
          </p:cNvPr>
          <p:cNvSpPr>
            <a:spLocks noChangeArrowheads="1"/>
          </p:cNvSpPr>
          <p:nvPr/>
        </p:nvSpPr>
        <p:spPr bwMode="auto">
          <a:xfrm>
            <a:off x="485775" y="1146175"/>
            <a:ext cx="363855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amp;quot"/>
              </a:rPr>
              <a:t>Agave nectar</a:t>
            </a:r>
          </a:p>
          <a:p>
            <a:pPr>
              <a:spcBef>
                <a:spcPct val="0"/>
              </a:spcBef>
              <a:buFontTx/>
              <a:buNone/>
            </a:pPr>
            <a:r>
              <a:rPr lang="en-US" altLang="en-US" sz="1800">
                <a:latin typeface="&amp;quot"/>
              </a:rPr>
              <a:t>Barley malt syrup</a:t>
            </a:r>
          </a:p>
          <a:p>
            <a:pPr>
              <a:spcBef>
                <a:spcPct val="0"/>
              </a:spcBef>
              <a:buFontTx/>
              <a:buNone/>
            </a:pPr>
            <a:r>
              <a:rPr lang="en-US" altLang="en-US" sz="1800">
                <a:latin typeface="&amp;quot"/>
              </a:rPr>
              <a:t>Beet sugar</a:t>
            </a:r>
          </a:p>
          <a:p>
            <a:pPr>
              <a:spcBef>
                <a:spcPct val="0"/>
              </a:spcBef>
              <a:buFontTx/>
              <a:buNone/>
            </a:pPr>
            <a:r>
              <a:rPr lang="en-US" altLang="en-US" sz="1800">
                <a:latin typeface="&amp;quot"/>
              </a:rPr>
              <a:t>Brown sugar</a:t>
            </a:r>
          </a:p>
          <a:p>
            <a:pPr>
              <a:spcBef>
                <a:spcPct val="0"/>
              </a:spcBef>
              <a:buFontTx/>
              <a:buNone/>
            </a:pPr>
            <a:r>
              <a:rPr lang="en-US" altLang="en-US" sz="1800">
                <a:latin typeface="&amp;quot"/>
              </a:rPr>
              <a:t>Buttered syrup</a:t>
            </a:r>
          </a:p>
          <a:p>
            <a:pPr>
              <a:spcBef>
                <a:spcPct val="0"/>
              </a:spcBef>
              <a:buFontTx/>
              <a:buNone/>
            </a:pPr>
            <a:r>
              <a:rPr lang="en-US" altLang="en-US" sz="1800">
                <a:latin typeface="&amp;quot"/>
              </a:rPr>
              <a:t>Cane juice/sugar</a:t>
            </a:r>
          </a:p>
          <a:p>
            <a:pPr>
              <a:spcBef>
                <a:spcPct val="0"/>
              </a:spcBef>
              <a:buFontTx/>
              <a:buNone/>
            </a:pPr>
            <a:r>
              <a:rPr lang="en-US" altLang="en-US" sz="1800">
                <a:latin typeface="&amp;quot"/>
              </a:rPr>
              <a:t>Caramel</a:t>
            </a:r>
          </a:p>
          <a:p>
            <a:pPr>
              <a:spcBef>
                <a:spcPct val="0"/>
              </a:spcBef>
              <a:buFontTx/>
              <a:buNone/>
            </a:pPr>
            <a:r>
              <a:rPr lang="en-US" altLang="en-US" sz="1800">
                <a:latin typeface="&amp;quot"/>
              </a:rPr>
              <a:t>Coconut sugar</a:t>
            </a:r>
          </a:p>
          <a:p>
            <a:pPr>
              <a:spcBef>
                <a:spcPct val="0"/>
              </a:spcBef>
              <a:buFontTx/>
              <a:buNone/>
            </a:pPr>
            <a:r>
              <a:rPr lang="en-US" altLang="en-US" sz="1800">
                <a:latin typeface="&amp;quot"/>
              </a:rPr>
              <a:t>Coconut palm sugar</a:t>
            </a:r>
          </a:p>
          <a:p>
            <a:pPr>
              <a:spcBef>
                <a:spcPct val="0"/>
              </a:spcBef>
              <a:buFontTx/>
              <a:buNone/>
            </a:pPr>
            <a:r>
              <a:rPr lang="en-US" altLang="en-US" sz="1800">
                <a:latin typeface="&amp;quot"/>
              </a:rPr>
              <a:t>Corn syrup/sweetener</a:t>
            </a:r>
          </a:p>
          <a:p>
            <a:pPr>
              <a:spcBef>
                <a:spcPct val="0"/>
              </a:spcBef>
              <a:buFontTx/>
              <a:buNone/>
            </a:pPr>
            <a:r>
              <a:rPr lang="en-US" altLang="en-US" sz="1800">
                <a:latin typeface="&amp;quot"/>
              </a:rPr>
              <a:t>Corn syrup solids</a:t>
            </a:r>
          </a:p>
          <a:p>
            <a:pPr>
              <a:spcBef>
                <a:spcPct val="0"/>
              </a:spcBef>
              <a:buFontTx/>
              <a:buNone/>
            </a:pPr>
            <a:r>
              <a:rPr lang="en-US" altLang="en-US" sz="1800">
                <a:latin typeface="&amp;quot"/>
              </a:rPr>
              <a:t>Confectioner’s sugar</a:t>
            </a:r>
          </a:p>
          <a:p>
            <a:pPr>
              <a:spcBef>
                <a:spcPct val="0"/>
              </a:spcBef>
              <a:buFontTx/>
              <a:buNone/>
            </a:pPr>
            <a:r>
              <a:rPr lang="en-US" altLang="en-US" sz="1800">
                <a:latin typeface="&amp;quot"/>
              </a:rPr>
              <a:t>Dehydrated cane juice</a:t>
            </a:r>
          </a:p>
          <a:p>
            <a:pPr>
              <a:spcBef>
                <a:spcPct val="0"/>
              </a:spcBef>
              <a:buFontTx/>
              <a:buNone/>
            </a:pPr>
            <a:r>
              <a:rPr lang="en-US" altLang="en-US" sz="1800">
                <a:latin typeface="&amp;quot"/>
              </a:rPr>
              <a:t>Dextran</a:t>
            </a:r>
          </a:p>
          <a:p>
            <a:pPr>
              <a:spcBef>
                <a:spcPct val="0"/>
              </a:spcBef>
              <a:buFontTx/>
              <a:buNone/>
            </a:pPr>
            <a:r>
              <a:rPr lang="en-US" altLang="en-US" sz="1800">
                <a:latin typeface="&amp;quot"/>
              </a:rPr>
              <a:t>Dextrose</a:t>
            </a:r>
          </a:p>
          <a:p>
            <a:pPr>
              <a:spcBef>
                <a:spcPct val="0"/>
              </a:spcBef>
              <a:buFontTx/>
              <a:buNone/>
            </a:pPr>
            <a:r>
              <a:rPr lang="en-US" altLang="en-US" sz="1800">
                <a:latin typeface="&amp;quot"/>
              </a:rPr>
              <a:t>Evaporated cane juice</a:t>
            </a:r>
          </a:p>
          <a:p>
            <a:pPr>
              <a:spcBef>
                <a:spcPct val="0"/>
              </a:spcBef>
              <a:buFontTx/>
              <a:buNone/>
            </a:pPr>
            <a:r>
              <a:rPr lang="en-US" altLang="en-US" sz="1800">
                <a:latin typeface="&amp;quot"/>
              </a:rPr>
              <a:t>Free flowing brown sugars</a:t>
            </a:r>
          </a:p>
          <a:p>
            <a:pPr>
              <a:spcBef>
                <a:spcPct val="0"/>
              </a:spcBef>
              <a:buFontTx/>
              <a:buNone/>
            </a:pPr>
            <a:r>
              <a:rPr lang="en-US" altLang="en-US" sz="1800">
                <a:latin typeface="&amp;quot"/>
              </a:rPr>
              <a:t>Fructose</a:t>
            </a:r>
          </a:p>
          <a:p>
            <a:pPr>
              <a:spcBef>
                <a:spcPct val="0"/>
              </a:spcBef>
              <a:buFontTx/>
              <a:buNone/>
            </a:pPr>
            <a:r>
              <a:rPr lang="en-US" altLang="en-US" sz="1800">
                <a:latin typeface="&amp;quot"/>
              </a:rPr>
              <a:t>Fruit juice</a:t>
            </a:r>
          </a:p>
        </p:txBody>
      </p:sp>
      <p:sp>
        <p:nvSpPr>
          <p:cNvPr id="40964" name="TextBox 3">
            <a:extLst>
              <a:ext uri="{FF2B5EF4-FFF2-40B4-BE49-F238E27FC236}">
                <a16:creationId xmlns:a16="http://schemas.microsoft.com/office/drawing/2014/main" id="{D3C85905-D404-479E-89D4-004172A1B11C}"/>
              </a:ext>
            </a:extLst>
          </p:cNvPr>
          <p:cNvSpPr txBox="1">
            <a:spLocks noChangeArrowheads="1"/>
          </p:cNvSpPr>
          <p:nvPr/>
        </p:nvSpPr>
        <p:spPr bwMode="auto">
          <a:xfrm>
            <a:off x="4425950" y="1146175"/>
            <a:ext cx="385286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amp;quot"/>
              </a:rPr>
              <a:t>Fruit juice concentrate</a:t>
            </a:r>
          </a:p>
          <a:p>
            <a:pPr>
              <a:spcBef>
                <a:spcPct val="0"/>
              </a:spcBef>
              <a:buFontTx/>
              <a:buNone/>
            </a:pPr>
            <a:r>
              <a:rPr lang="en-US" altLang="en-US" sz="1800">
                <a:latin typeface="&amp;quot"/>
              </a:rPr>
              <a:t>Galactose</a:t>
            </a:r>
          </a:p>
          <a:p>
            <a:pPr>
              <a:spcBef>
                <a:spcPct val="0"/>
              </a:spcBef>
              <a:buFontTx/>
              <a:buNone/>
            </a:pPr>
            <a:r>
              <a:rPr lang="en-US" altLang="en-US" sz="1800">
                <a:latin typeface="&amp;quot"/>
              </a:rPr>
              <a:t>Glucose</a:t>
            </a:r>
          </a:p>
          <a:p>
            <a:pPr>
              <a:spcBef>
                <a:spcPct val="0"/>
              </a:spcBef>
              <a:buFontTx/>
              <a:buNone/>
            </a:pPr>
            <a:r>
              <a:rPr lang="en-US" altLang="en-US" sz="1800">
                <a:latin typeface="&amp;quot"/>
              </a:rPr>
              <a:t>Golden sugar</a:t>
            </a:r>
          </a:p>
          <a:p>
            <a:pPr>
              <a:spcBef>
                <a:spcPct val="0"/>
              </a:spcBef>
              <a:buFontTx/>
              <a:buNone/>
            </a:pPr>
            <a:r>
              <a:rPr lang="en-US" altLang="en-US" sz="1800">
                <a:latin typeface="&amp;quot"/>
              </a:rPr>
              <a:t>Golden syrup</a:t>
            </a:r>
          </a:p>
          <a:p>
            <a:pPr>
              <a:spcBef>
                <a:spcPct val="0"/>
              </a:spcBef>
              <a:buFontTx/>
              <a:buNone/>
            </a:pPr>
            <a:r>
              <a:rPr lang="en-US" altLang="en-US" sz="1800" b="1">
                <a:latin typeface="&amp;quot"/>
                <a:hlinkClick r:id="rId2"/>
              </a:rPr>
              <a:t>High-fructose corn syrup</a:t>
            </a:r>
            <a:endParaRPr lang="en-US" altLang="en-US" sz="1800" b="1">
              <a:latin typeface="&amp;quot"/>
            </a:endParaRPr>
          </a:p>
          <a:p>
            <a:pPr>
              <a:spcBef>
                <a:spcPct val="0"/>
              </a:spcBef>
              <a:buFontTx/>
              <a:buNone/>
            </a:pPr>
            <a:r>
              <a:rPr lang="en-US" altLang="en-US" sz="1800">
                <a:latin typeface="&amp;quot"/>
              </a:rPr>
              <a:t>Honey</a:t>
            </a:r>
          </a:p>
          <a:p>
            <a:pPr>
              <a:spcBef>
                <a:spcPct val="0"/>
              </a:spcBef>
              <a:buFontTx/>
              <a:buNone/>
            </a:pPr>
            <a:r>
              <a:rPr lang="en-US" altLang="en-US" sz="1800">
                <a:latin typeface="&amp;quot"/>
              </a:rPr>
              <a:t>Lactose</a:t>
            </a:r>
          </a:p>
          <a:p>
            <a:pPr>
              <a:spcBef>
                <a:spcPct val="0"/>
              </a:spcBef>
              <a:buFontTx/>
              <a:buNone/>
            </a:pPr>
            <a:r>
              <a:rPr lang="en-US" altLang="en-US" sz="1800">
                <a:latin typeface="&amp;quot"/>
              </a:rPr>
              <a:t>Maltodextrin</a:t>
            </a:r>
          </a:p>
          <a:p>
            <a:pPr>
              <a:spcBef>
                <a:spcPct val="0"/>
              </a:spcBef>
              <a:buFontTx/>
              <a:buNone/>
            </a:pPr>
            <a:r>
              <a:rPr lang="en-US" altLang="en-US" sz="1800">
                <a:latin typeface="&amp;quot"/>
              </a:rPr>
              <a:t>Maltol</a:t>
            </a:r>
          </a:p>
          <a:p>
            <a:pPr>
              <a:spcBef>
                <a:spcPct val="0"/>
              </a:spcBef>
              <a:buFontTx/>
              <a:buNone/>
            </a:pPr>
            <a:r>
              <a:rPr lang="en-US" altLang="en-US" sz="1800">
                <a:latin typeface="&amp;quot"/>
              </a:rPr>
              <a:t>Maltose</a:t>
            </a:r>
          </a:p>
          <a:p>
            <a:pPr>
              <a:spcBef>
                <a:spcPct val="0"/>
              </a:spcBef>
              <a:buFontTx/>
              <a:buNone/>
            </a:pPr>
            <a:r>
              <a:rPr lang="en-US" altLang="en-US" sz="1800">
                <a:latin typeface="&amp;quot"/>
              </a:rPr>
              <a:t>Malt syrup</a:t>
            </a:r>
          </a:p>
          <a:p>
            <a:pPr>
              <a:spcBef>
                <a:spcPct val="0"/>
              </a:spcBef>
              <a:buFontTx/>
              <a:buNone/>
            </a:pPr>
            <a:r>
              <a:rPr lang="en-US" altLang="en-US" sz="1800">
                <a:latin typeface="&amp;quot"/>
              </a:rPr>
              <a:t>Molasses</a:t>
            </a:r>
          </a:p>
          <a:p>
            <a:pPr>
              <a:spcBef>
                <a:spcPct val="0"/>
              </a:spcBef>
              <a:buFontTx/>
              <a:buNone/>
            </a:pPr>
            <a:r>
              <a:rPr lang="en-US" altLang="en-US" sz="1800">
                <a:latin typeface="&amp;quot"/>
              </a:rPr>
              <a:t>Rice syrup</a:t>
            </a:r>
          </a:p>
          <a:p>
            <a:pPr>
              <a:spcBef>
                <a:spcPct val="0"/>
              </a:spcBef>
              <a:buFontTx/>
              <a:buNone/>
            </a:pPr>
            <a:r>
              <a:rPr lang="en-US" altLang="en-US" sz="1800">
                <a:latin typeface="&amp;quot"/>
              </a:rPr>
              <a:t>Sorbitol</a:t>
            </a:r>
          </a:p>
          <a:p>
            <a:pPr>
              <a:spcBef>
                <a:spcPct val="0"/>
              </a:spcBef>
              <a:buFontTx/>
              <a:buNone/>
            </a:pPr>
            <a:r>
              <a:rPr lang="en-US" altLang="en-US" sz="1800">
                <a:latin typeface="&amp;quot"/>
              </a:rPr>
              <a:t>Sorghum syrup</a:t>
            </a:r>
          </a:p>
          <a:p>
            <a:pPr>
              <a:spcBef>
                <a:spcPct val="0"/>
              </a:spcBef>
              <a:buFontTx/>
              <a:buNone/>
            </a:pPr>
            <a:r>
              <a:rPr lang="en-US" altLang="en-US" sz="1800">
                <a:latin typeface="&amp;quot"/>
              </a:rPr>
              <a:t>Sucrose</a:t>
            </a:r>
          </a:p>
          <a:p>
            <a:pPr>
              <a:spcBef>
                <a:spcPct val="0"/>
              </a:spcBef>
              <a:buFontTx/>
              <a:buNone/>
            </a:pPr>
            <a:r>
              <a:rPr lang="en-US" altLang="en-US" sz="1800">
                <a:latin typeface="&amp;quot"/>
              </a:rPr>
              <a:t>Sweet sorghum</a:t>
            </a:r>
          </a:p>
          <a:p>
            <a:pPr>
              <a:spcBef>
                <a:spcPct val="0"/>
              </a:spcBef>
              <a:buFontTx/>
              <a:buNone/>
            </a:pPr>
            <a:r>
              <a:rPr lang="en-US" altLang="en-US" sz="1800">
                <a:latin typeface="&amp;quot"/>
              </a:rPr>
              <a:t>Syrup</a:t>
            </a:r>
          </a:p>
        </p:txBody>
      </p:sp>
      <p:pic>
        <p:nvPicPr>
          <p:cNvPr id="2" name="Audio 1">
            <a:hlinkClick r:id="" action="ppaction://media"/>
            <a:extLst>
              <a:ext uri="{FF2B5EF4-FFF2-40B4-BE49-F238E27FC236}">
                <a16:creationId xmlns:a16="http://schemas.microsoft.com/office/drawing/2014/main" id="{F37DE745-0DD8-4F8A-AF8E-66D858523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7143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BF96BE16-9E06-4665-9695-E6313EECC5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1379538"/>
            <a:ext cx="8704262"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9C685A9B-18F3-4982-9053-B53210557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31083"/>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443EE88F-852B-4B1B-91CB-C053E68B73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955675"/>
            <a:ext cx="850582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EBC97EAA-E8B5-4434-A913-1EDA65CC0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3285"/>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02D32902-C422-4115-93B5-C68C57D88D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904875"/>
            <a:ext cx="886460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a:extLst>
              <a:ext uri="{FF2B5EF4-FFF2-40B4-BE49-F238E27FC236}">
                <a16:creationId xmlns:a16="http://schemas.microsoft.com/office/drawing/2014/main" id="{67EFA40B-F48C-45AF-B9A2-B4F103B81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6756"/>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E500A42A-56A5-42B8-B500-E346B5CC17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41300"/>
            <a:ext cx="64293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618A0131-321D-48A0-B5E5-94BAC735F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8968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0FF4F62F-EA21-4969-8BDA-DB7A28F2F6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904875"/>
            <a:ext cx="8001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1">
            <a:extLst>
              <a:ext uri="{FF2B5EF4-FFF2-40B4-BE49-F238E27FC236}">
                <a16:creationId xmlns:a16="http://schemas.microsoft.com/office/drawing/2014/main" id="{A717AEFF-1C7F-400F-BA20-9A7D694CE3BD}"/>
              </a:ext>
            </a:extLst>
          </p:cNvPr>
          <p:cNvSpPr>
            <a:spLocks noChangeArrowheads="1"/>
          </p:cNvSpPr>
          <p:nvPr/>
        </p:nvSpPr>
        <p:spPr bwMode="auto">
          <a:xfrm>
            <a:off x="2368550" y="60690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hlinkClick r:id="rId3"/>
              </a:rPr>
              <a:t>https://www.youtube.com/watch?v=JEA-G9m9S0Y</a:t>
            </a:r>
            <a:endParaRPr lang="en-US" altLang="en-US" sz="1800"/>
          </a:p>
        </p:txBody>
      </p:sp>
      <p:pic>
        <p:nvPicPr>
          <p:cNvPr id="2" name="Audio 1">
            <a:hlinkClick r:id="" action="ppaction://media"/>
            <a:extLst>
              <a:ext uri="{FF2B5EF4-FFF2-40B4-BE49-F238E27FC236}">
                <a16:creationId xmlns:a16="http://schemas.microsoft.com/office/drawing/2014/main" id="{3F16AE8E-49A4-48FC-83DB-908C8074C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9734"/>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00B7D8C-841A-40F1-8690-13B6CFC7A17C}"/>
              </a:ext>
            </a:extLst>
          </p:cNvPr>
          <p:cNvSpPr>
            <a:spLocks noGrp="1" noChangeArrowheads="1"/>
          </p:cNvSpPr>
          <p:nvPr>
            <p:ph type="title"/>
          </p:nvPr>
        </p:nvSpPr>
        <p:spPr>
          <a:xfrm>
            <a:off x="785813" y="1974850"/>
            <a:ext cx="7827962" cy="2460625"/>
          </a:xfrm>
        </p:spPr>
        <p:txBody>
          <a:bodyPr/>
          <a:lstStyle/>
          <a:p>
            <a:r>
              <a:rPr lang="en-US" altLang="en-US" sz="15000"/>
              <a:t>Practice!</a:t>
            </a:r>
          </a:p>
        </p:txBody>
      </p:sp>
      <p:pic>
        <p:nvPicPr>
          <p:cNvPr id="2" name="Audio 1">
            <a:hlinkClick r:id="" action="ppaction://media"/>
            <a:extLst>
              <a:ext uri="{FF2B5EF4-FFF2-40B4-BE49-F238E27FC236}">
                <a16:creationId xmlns:a16="http://schemas.microsoft.com/office/drawing/2014/main" id="{A0A20F99-510A-4956-AEDA-EB8ABAF7F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7305"/>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EF73BC7-2CBA-4E00-819A-89A5EADC4462}"/>
              </a:ext>
            </a:extLst>
          </p:cNvPr>
          <p:cNvSpPr>
            <a:spLocks noGrp="1" noChangeArrowheads="1"/>
          </p:cNvSpPr>
          <p:nvPr>
            <p:ph type="title"/>
          </p:nvPr>
        </p:nvSpPr>
        <p:spPr>
          <a:xfrm>
            <a:off x="457200" y="274638"/>
            <a:ext cx="4525963" cy="1335087"/>
          </a:xfrm>
        </p:spPr>
        <p:txBody>
          <a:bodyPr/>
          <a:lstStyle/>
          <a:p>
            <a:r>
              <a:rPr lang="en-US" altLang="en-US" sz="3400" b="1">
                <a:solidFill>
                  <a:schemeClr val="tx1"/>
                </a:solidFill>
              </a:rPr>
              <a:t>I ate </a:t>
            </a:r>
            <a:r>
              <a:rPr lang="en-US" altLang="en-US" sz="3400" b="1" i="1" u="sng">
                <a:solidFill>
                  <a:schemeClr val="tx1"/>
                </a:solidFill>
              </a:rPr>
              <a:t>1</a:t>
            </a:r>
            <a:r>
              <a:rPr lang="en-US" altLang="en-US" sz="3400" b="1">
                <a:solidFill>
                  <a:schemeClr val="tx1"/>
                </a:solidFill>
              </a:rPr>
              <a:t> serving of this food…</a:t>
            </a:r>
          </a:p>
        </p:txBody>
      </p:sp>
      <p:sp>
        <p:nvSpPr>
          <p:cNvPr id="48131" name="Rectangle 2">
            <a:extLst>
              <a:ext uri="{FF2B5EF4-FFF2-40B4-BE49-F238E27FC236}">
                <a16:creationId xmlns:a16="http://schemas.microsoft.com/office/drawing/2014/main" id="{6FC83744-B3A2-47D2-9964-E9F0DDC27FB6}"/>
              </a:ext>
            </a:extLst>
          </p:cNvPr>
          <p:cNvSpPr>
            <a:spLocks noChangeArrowheads="1"/>
          </p:cNvSpPr>
          <p:nvPr/>
        </p:nvSpPr>
        <p:spPr bwMode="auto">
          <a:xfrm>
            <a:off x="296863" y="1609725"/>
            <a:ext cx="4572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800"/>
              <a:t>How many servings did I eat? </a:t>
            </a:r>
            <a:r>
              <a:rPr lang="en-US" altLang="en-US" sz="1800">
                <a:solidFill>
                  <a:srgbClr val="59FFFF"/>
                </a:solidFill>
              </a:rPr>
              <a:t>1</a:t>
            </a:r>
            <a:endParaRPr lang="en-US" altLang="en-US" sz="1800"/>
          </a:p>
          <a:p>
            <a:pPr>
              <a:spcBef>
                <a:spcPct val="0"/>
              </a:spcBef>
            </a:pPr>
            <a:endParaRPr lang="en-US" altLang="en-US" sz="1800"/>
          </a:p>
          <a:p>
            <a:pPr>
              <a:spcBef>
                <a:spcPct val="0"/>
              </a:spcBef>
            </a:pPr>
            <a:r>
              <a:rPr lang="en-US" altLang="en-US" sz="1800"/>
              <a:t>How many grams of these nutrients are there?</a:t>
            </a:r>
          </a:p>
          <a:p>
            <a:pPr lvl="1">
              <a:spcBef>
                <a:spcPct val="0"/>
              </a:spcBef>
              <a:buFont typeface="Arial" panose="020B0604020202020204" pitchFamily="34" charset="0"/>
              <a:buChar char="•"/>
            </a:pPr>
            <a:r>
              <a:rPr lang="en-US" altLang="en-US" sz="1800"/>
              <a:t>Fat: </a:t>
            </a:r>
            <a:r>
              <a:rPr lang="en-US" altLang="en-US" sz="1800">
                <a:solidFill>
                  <a:srgbClr val="59FFFF"/>
                </a:solidFill>
              </a:rPr>
              <a:t>8g</a:t>
            </a:r>
            <a:endParaRPr lang="en-US" altLang="en-US" sz="1800"/>
          </a:p>
          <a:p>
            <a:pPr lvl="1">
              <a:spcBef>
                <a:spcPct val="0"/>
              </a:spcBef>
              <a:buFont typeface="Arial" panose="020B0604020202020204" pitchFamily="34" charset="0"/>
              <a:buChar char="•"/>
            </a:pPr>
            <a:r>
              <a:rPr lang="en-US" altLang="en-US" sz="1800"/>
              <a:t>Carbs: </a:t>
            </a:r>
            <a:r>
              <a:rPr lang="en-US" altLang="en-US" sz="1800">
                <a:solidFill>
                  <a:srgbClr val="59FFFF"/>
                </a:solidFill>
              </a:rPr>
              <a:t>37g</a:t>
            </a:r>
            <a:endParaRPr lang="en-US" altLang="en-US" sz="1800"/>
          </a:p>
          <a:p>
            <a:pPr lvl="1">
              <a:spcBef>
                <a:spcPct val="0"/>
              </a:spcBef>
              <a:buFont typeface="Arial" panose="020B0604020202020204" pitchFamily="34" charset="0"/>
              <a:buChar char="•"/>
            </a:pPr>
            <a:r>
              <a:rPr lang="en-US" altLang="en-US" sz="1800"/>
              <a:t>Protein: </a:t>
            </a:r>
            <a:r>
              <a:rPr lang="en-US" altLang="en-US" sz="1800">
                <a:solidFill>
                  <a:srgbClr val="59FFFF"/>
                </a:solidFill>
              </a:rPr>
              <a:t>3g</a:t>
            </a:r>
            <a:endParaRPr lang="en-US" altLang="en-US" sz="1800"/>
          </a:p>
          <a:p>
            <a:pPr lvl="1">
              <a:spcBef>
                <a:spcPct val="0"/>
              </a:spcBef>
              <a:buFont typeface="Arial" panose="020B0604020202020204" pitchFamily="34" charset="0"/>
              <a:buChar char="•"/>
            </a:pPr>
            <a:endParaRPr lang="en-US" altLang="en-US" sz="1800"/>
          </a:p>
          <a:p>
            <a:pPr lvl="1">
              <a:spcBef>
                <a:spcPct val="0"/>
              </a:spcBef>
              <a:buFont typeface="Arial" panose="020B0604020202020204" pitchFamily="34" charset="0"/>
              <a:buChar char="•"/>
            </a:pPr>
            <a:endParaRPr lang="en-US" altLang="en-US" sz="1800"/>
          </a:p>
          <a:p>
            <a:pPr>
              <a:spcBef>
                <a:spcPct val="0"/>
              </a:spcBef>
            </a:pPr>
            <a:r>
              <a:rPr lang="en-US" altLang="en-US" sz="1800"/>
              <a:t>Multiply these numbers by their cal/g number (9,4,4)</a:t>
            </a:r>
          </a:p>
          <a:p>
            <a:pPr lvl="1">
              <a:spcBef>
                <a:spcPct val="0"/>
              </a:spcBef>
              <a:buFont typeface="Arial" panose="020B0604020202020204" pitchFamily="34" charset="0"/>
              <a:buChar char="•"/>
            </a:pPr>
            <a:r>
              <a:rPr lang="en-US" altLang="en-US" sz="1800"/>
              <a:t>Fat: </a:t>
            </a:r>
            <a:r>
              <a:rPr lang="en-US" altLang="en-US" sz="1800">
                <a:solidFill>
                  <a:srgbClr val="59FFFF"/>
                </a:solidFill>
              </a:rPr>
              <a:t>72cal</a:t>
            </a:r>
            <a:endParaRPr lang="en-US" altLang="en-US" sz="1800"/>
          </a:p>
          <a:p>
            <a:pPr lvl="1">
              <a:spcBef>
                <a:spcPct val="0"/>
              </a:spcBef>
              <a:buFont typeface="Arial" panose="020B0604020202020204" pitchFamily="34" charset="0"/>
              <a:buChar char="•"/>
            </a:pPr>
            <a:r>
              <a:rPr lang="en-US" altLang="en-US" sz="1800"/>
              <a:t>Carbs: </a:t>
            </a:r>
            <a:r>
              <a:rPr lang="en-US" altLang="en-US" sz="1800">
                <a:solidFill>
                  <a:srgbClr val="59FFFF"/>
                </a:solidFill>
              </a:rPr>
              <a:t>148cal</a:t>
            </a:r>
            <a:endParaRPr lang="en-US" altLang="en-US" sz="1800"/>
          </a:p>
          <a:p>
            <a:pPr lvl="1">
              <a:spcBef>
                <a:spcPct val="0"/>
              </a:spcBef>
              <a:buFont typeface="Arial" panose="020B0604020202020204" pitchFamily="34" charset="0"/>
              <a:buChar char="•"/>
            </a:pPr>
            <a:r>
              <a:rPr lang="en-US" altLang="en-US" sz="1800"/>
              <a:t>Protein: </a:t>
            </a:r>
            <a:r>
              <a:rPr lang="en-US" altLang="en-US" sz="1800">
                <a:solidFill>
                  <a:srgbClr val="59FFFF"/>
                </a:solidFill>
              </a:rPr>
              <a:t>12cal</a:t>
            </a:r>
            <a:endParaRPr lang="en-US" altLang="en-US" sz="1800"/>
          </a:p>
          <a:p>
            <a:pPr>
              <a:spcBef>
                <a:spcPct val="0"/>
              </a:spcBef>
            </a:pPr>
            <a:endParaRPr lang="en-US" altLang="en-US" sz="1800"/>
          </a:p>
          <a:p>
            <a:pPr>
              <a:spcBef>
                <a:spcPct val="0"/>
              </a:spcBef>
            </a:pPr>
            <a:r>
              <a:rPr lang="en-US" altLang="en-US" sz="1800"/>
              <a:t>This equals the number of calories that each nutrient gave you!!! </a:t>
            </a:r>
            <a:r>
              <a:rPr lang="en-US" altLang="en-US" sz="1800">
                <a:solidFill>
                  <a:srgbClr val="59FFFF"/>
                </a:solidFill>
              </a:rPr>
              <a:t>232cal per serving!!!!</a:t>
            </a:r>
            <a:endParaRPr lang="en-US" altLang="en-US" sz="1800"/>
          </a:p>
          <a:p>
            <a:pPr>
              <a:spcBef>
                <a:spcPct val="0"/>
              </a:spcBef>
            </a:pPr>
            <a:endParaRPr lang="en-US" altLang="en-US" sz="1800"/>
          </a:p>
          <a:p>
            <a:pPr>
              <a:spcBef>
                <a:spcPct val="0"/>
              </a:spcBef>
            </a:pPr>
            <a:endParaRPr lang="en-US" altLang="en-US" sz="1800"/>
          </a:p>
        </p:txBody>
      </p:sp>
      <p:pic>
        <p:nvPicPr>
          <p:cNvPr id="48132" name="Picture 3">
            <a:extLst>
              <a:ext uri="{FF2B5EF4-FFF2-40B4-BE49-F238E27FC236}">
                <a16:creationId xmlns:a16="http://schemas.microsoft.com/office/drawing/2014/main" id="{98C3241E-5936-43AC-B9EC-763E35C0BF57}"/>
              </a:ext>
            </a:extLst>
          </p:cNvPr>
          <p:cNvPicPr>
            <a:picLocks noChangeAspect="1"/>
          </p:cNvPicPr>
          <p:nvPr/>
        </p:nvPicPr>
        <p:blipFill>
          <a:blip r:embed="rId2">
            <a:extLst>
              <a:ext uri="{28A0092B-C50C-407E-A947-70E740481C1C}">
                <a14:useLocalDpi xmlns:a14="http://schemas.microsoft.com/office/drawing/2010/main" val="0"/>
              </a:ext>
            </a:extLst>
          </a:blip>
          <a:srcRect t="2" b="12779"/>
          <a:stretch>
            <a:fillRect/>
          </a:stretch>
        </p:blipFill>
        <p:spPr bwMode="auto">
          <a:xfrm>
            <a:off x="5143500" y="82550"/>
            <a:ext cx="3808413"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5627B029-886E-4A22-9D17-929777C30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1556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1BEA613-B166-4E02-97BC-752ECEC87C59}"/>
              </a:ext>
            </a:extLst>
          </p:cNvPr>
          <p:cNvSpPr>
            <a:spLocks noGrp="1" noChangeArrowheads="1"/>
          </p:cNvSpPr>
          <p:nvPr>
            <p:ph type="title"/>
          </p:nvPr>
        </p:nvSpPr>
        <p:spPr/>
        <p:txBody>
          <a:bodyPr/>
          <a:lstStyle/>
          <a:p>
            <a:r>
              <a:rPr lang="en-US" altLang="en-US" b="1" u="sng"/>
              <a:t>FOOD LABELS!!!</a:t>
            </a:r>
          </a:p>
        </p:txBody>
      </p:sp>
      <p:sp>
        <p:nvSpPr>
          <p:cNvPr id="21507" name="Content Placeholder 2">
            <a:extLst>
              <a:ext uri="{FF2B5EF4-FFF2-40B4-BE49-F238E27FC236}">
                <a16:creationId xmlns:a16="http://schemas.microsoft.com/office/drawing/2014/main" id="{1EB5DD08-874C-4D30-9E67-BB456B0B6D67}"/>
              </a:ext>
            </a:extLst>
          </p:cNvPr>
          <p:cNvSpPr>
            <a:spLocks noGrp="1" noChangeArrowheads="1"/>
          </p:cNvSpPr>
          <p:nvPr>
            <p:ph idx="1"/>
          </p:nvPr>
        </p:nvSpPr>
        <p:spPr>
          <a:xfrm>
            <a:off x="457200" y="1408113"/>
            <a:ext cx="8229600" cy="4525962"/>
          </a:xfrm>
        </p:spPr>
        <p:txBody>
          <a:bodyPr/>
          <a:lstStyle/>
          <a:p>
            <a:r>
              <a:rPr lang="en-US" altLang="en-US">
                <a:hlinkClick r:id="rId2"/>
              </a:rPr>
              <a:t>https://www.youtube.com/watch?v=Orj7p3KQcyQ</a:t>
            </a:r>
            <a:endParaRPr lang="en-US" altLang="en-US"/>
          </a:p>
          <a:p>
            <a:endParaRPr lang="en-US" altLang="en-US"/>
          </a:p>
        </p:txBody>
      </p:sp>
      <p:pic>
        <p:nvPicPr>
          <p:cNvPr id="4" name="Picture 3" descr="Sample Nutrition Label">
            <a:extLst>
              <a:ext uri="{FF2B5EF4-FFF2-40B4-BE49-F238E27FC236}">
                <a16:creationId xmlns:a16="http://schemas.microsoft.com/office/drawing/2014/main" id="{788AB3FF-D194-46D3-9E5E-C3C759CAB73B}"/>
              </a:ext>
            </a:extLst>
          </p:cNvPr>
          <p:cNvPicPr>
            <a:picLocks noChangeAspect="1" noChangeArrowheads="1"/>
          </p:cNvPicPr>
          <p:nvPr/>
        </p:nvPicPr>
        <p:blipFill>
          <a:blip r:embed="rId3"/>
          <a:srcRect/>
          <a:stretch>
            <a:fillRect/>
          </a:stretch>
        </p:blipFill>
        <p:spPr bwMode="auto">
          <a:xfrm>
            <a:off x="3081338" y="2159000"/>
            <a:ext cx="2725737"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2" name="Audio 1">
            <a:hlinkClick r:id="" action="ppaction://media"/>
            <a:extLst>
              <a:ext uri="{FF2B5EF4-FFF2-40B4-BE49-F238E27FC236}">
                <a16:creationId xmlns:a16="http://schemas.microsoft.com/office/drawing/2014/main" id="{00EA933A-BDAD-4FD5-94E2-AFA0AD400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578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4EC1E0C0-73CA-46C0-8D28-35AA5F50A8F2}"/>
              </a:ext>
            </a:extLst>
          </p:cNvPr>
          <p:cNvPicPr>
            <a:picLocks noChangeAspect="1"/>
          </p:cNvPicPr>
          <p:nvPr/>
        </p:nvPicPr>
        <p:blipFill>
          <a:blip r:embed="rId2">
            <a:extLst>
              <a:ext uri="{28A0092B-C50C-407E-A947-70E740481C1C}">
                <a14:useLocalDpi xmlns:a14="http://schemas.microsoft.com/office/drawing/2010/main" val="0"/>
              </a:ext>
            </a:extLst>
          </a:blip>
          <a:srcRect t="2" b="12779"/>
          <a:stretch>
            <a:fillRect/>
          </a:stretch>
        </p:blipFill>
        <p:spPr bwMode="auto">
          <a:xfrm>
            <a:off x="5143500" y="82550"/>
            <a:ext cx="3808413"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62F43B9-B54E-4D40-AA9A-5F46D56B3E18}"/>
              </a:ext>
            </a:extLst>
          </p:cNvPr>
          <p:cNvSpPr txBox="1"/>
          <p:nvPr/>
        </p:nvSpPr>
        <p:spPr>
          <a:xfrm>
            <a:off x="328613" y="1454150"/>
            <a:ext cx="4681537" cy="5386388"/>
          </a:xfrm>
          <a:prstGeom prst="rect">
            <a:avLst/>
          </a:prstGeom>
          <a:noFill/>
        </p:spPr>
        <p:txBody>
          <a:bodyPr>
            <a:spAutoFit/>
          </a:bodyPr>
          <a:lstStyle/>
          <a:p>
            <a:pPr marL="285750" indent="-285750">
              <a:buFont typeface="Arial" panose="020B0604020202020204" pitchFamily="34" charset="0"/>
              <a:buChar char="•"/>
              <a:defRPr/>
            </a:pPr>
            <a:r>
              <a:rPr lang="en-US" sz="2200" dirty="0"/>
              <a:t>How many servings did I eat?</a:t>
            </a:r>
          </a:p>
          <a:p>
            <a:pPr>
              <a:defRPr/>
            </a:pPr>
            <a:r>
              <a:rPr lang="en-US" sz="2200" dirty="0">
                <a:solidFill>
                  <a:schemeClr val="tx2">
                    <a:lumMod val="75000"/>
                  </a:schemeClr>
                </a:solidFill>
              </a:rPr>
              <a:t>8</a:t>
            </a:r>
          </a:p>
          <a:p>
            <a:pPr>
              <a:defRPr/>
            </a:pPr>
            <a:endParaRPr lang="en-US" sz="2200" dirty="0"/>
          </a:p>
          <a:p>
            <a:pPr marL="285750" indent="-285750">
              <a:buFont typeface="Arial" panose="020B0604020202020204" pitchFamily="34" charset="0"/>
              <a:buChar char="•"/>
              <a:defRPr/>
            </a:pPr>
            <a:r>
              <a:rPr lang="en-US" sz="2200" dirty="0"/>
              <a:t>How many grams of these nutrients are there?</a:t>
            </a:r>
          </a:p>
          <a:p>
            <a:pPr marL="742950" lvl="1" indent="-285750">
              <a:buFont typeface="Arial" panose="020B0604020202020204" pitchFamily="34" charset="0"/>
              <a:buChar char="•"/>
              <a:defRPr/>
            </a:pPr>
            <a:r>
              <a:rPr lang="en-US" sz="2200" dirty="0"/>
              <a:t>Fat: </a:t>
            </a:r>
            <a:r>
              <a:rPr lang="en-US" sz="2200" dirty="0">
                <a:solidFill>
                  <a:schemeClr val="tx2">
                    <a:lumMod val="75000"/>
                  </a:schemeClr>
                </a:solidFill>
              </a:rPr>
              <a:t>8g</a:t>
            </a:r>
            <a:endParaRPr lang="en-US" sz="2200" dirty="0"/>
          </a:p>
          <a:p>
            <a:pPr marL="742950" lvl="1" indent="-285750">
              <a:buFont typeface="Arial" panose="020B0604020202020204" pitchFamily="34" charset="0"/>
              <a:buChar char="•"/>
              <a:defRPr/>
            </a:pPr>
            <a:r>
              <a:rPr lang="en-US" sz="2200" dirty="0"/>
              <a:t>Carbs: </a:t>
            </a:r>
            <a:r>
              <a:rPr lang="en-US" sz="2200" dirty="0">
                <a:solidFill>
                  <a:schemeClr val="tx2">
                    <a:lumMod val="75000"/>
                  </a:schemeClr>
                </a:solidFill>
              </a:rPr>
              <a:t>37g</a:t>
            </a:r>
            <a:endParaRPr lang="en-US" sz="2200" dirty="0"/>
          </a:p>
          <a:p>
            <a:pPr marL="742950" lvl="1" indent="-285750">
              <a:buFont typeface="Arial" panose="020B0604020202020204" pitchFamily="34" charset="0"/>
              <a:buChar char="•"/>
              <a:defRPr/>
            </a:pPr>
            <a:r>
              <a:rPr lang="en-US" sz="2200" dirty="0"/>
              <a:t>Protein: </a:t>
            </a:r>
            <a:r>
              <a:rPr lang="en-US" sz="2200" dirty="0">
                <a:solidFill>
                  <a:schemeClr val="tx2">
                    <a:lumMod val="75000"/>
                  </a:schemeClr>
                </a:solidFill>
              </a:rPr>
              <a:t>3g</a:t>
            </a:r>
            <a:endParaRPr lang="en-US" sz="2200" dirty="0"/>
          </a:p>
          <a:p>
            <a:pPr lvl="1">
              <a:defRPr/>
            </a:pPr>
            <a:endParaRPr lang="en-US" dirty="0"/>
          </a:p>
          <a:p>
            <a:pPr lvl="1">
              <a:defRPr/>
            </a:pPr>
            <a:endParaRPr lang="en-US" dirty="0"/>
          </a:p>
          <a:p>
            <a:pPr marL="285750" indent="-285750">
              <a:buFont typeface="Arial" panose="020B0604020202020204" pitchFamily="34" charset="0"/>
              <a:buChar char="•"/>
              <a:defRPr/>
            </a:pPr>
            <a:r>
              <a:rPr lang="en-US" sz="2200" dirty="0"/>
              <a:t>Multiply grams by the # of servings you eat.</a:t>
            </a:r>
          </a:p>
          <a:p>
            <a:pPr marL="800100" lvl="1" indent="-342900">
              <a:buFont typeface="Arial" panose="020B0604020202020204" pitchFamily="34" charset="0"/>
              <a:buChar char="•"/>
              <a:defRPr/>
            </a:pPr>
            <a:r>
              <a:rPr lang="en-US" sz="2200" dirty="0"/>
              <a:t>Fat: </a:t>
            </a:r>
            <a:r>
              <a:rPr lang="en-US" sz="2200" dirty="0">
                <a:solidFill>
                  <a:schemeClr val="tx2">
                    <a:lumMod val="75000"/>
                  </a:schemeClr>
                </a:solidFill>
              </a:rPr>
              <a:t>8g x 8 servings= 64g</a:t>
            </a:r>
            <a:endParaRPr lang="en-US" sz="2200" dirty="0"/>
          </a:p>
          <a:p>
            <a:pPr marL="800100" lvl="1" indent="-342900">
              <a:buFont typeface="Arial" panose="020B0604020202020204" pitchFamily="34" charset="0"/>
              <a:buChar char="•"/>
              <a:defRPr/>
            </a:pPr>
            <a:r>
              <a:rPr lang="en-US" sz="2200" dirty="0"/>
              <a:t>Carbs: </a:t>
            </a:r>
            <a:r>
              <a:rPr lang="en-US" sz="2200" dirty="0">
                <a:solidFill>
                  <a:schemeClr val="tx2">
                    <a:lumMod val="75000"/>
                  </a:schemeClr>
                </a:solidFill>
              </a:rPr>
              <a:t>37x8= 296g</a:t>
            </a:r>
            <a:endParaRPr lang="en-US" sz="2200" dirty="0"/>
          </a:p>
          <a:p>
            <a:pPr marL="800100" lvl="1" indent="-342900">
              <a:buFont typeface="Arial" panose="020B0604020202020204" pitchFamily="34" charset="0"/>
              <a:buChar char="•"/>
              <a:defRPr/>
            </a:pPr>
            <a:r>
              <a:rPr lang="en-US" sz="2200" dirty="0"/>
              <a:t>Protein: </a:t>
            </a:r>
            <a:r>
              <a:rPr lang="en-US" sz="2200" dirty="0">
                <a:solidFill>
                  <a:schemeClr val="tx2">
                    <a:lumMod val="75000"/>
                  </a:schemeClr>
                </a:solidFill>
              </a:rPr>
              <a:t>3x8= 24g</a:t>
            </a:r>
          </a:p>
          <a:p>
            <a:pPr marL="285750" indent="-285750">
              <a:buFont typeface="Arial" panose="020B0604020202020204" pitchFamily="34" charset="0"/>
              <a:buChar char="•"/>
              <a:defRPr/>
            </a:pPr>
            <a:endParaRPr lang="en-US" sz="2200" dirty="0"/>
          </a:p>
        </p:txBody>
      </p:sp>
      <p:sp>
        <p:nvSpPr>
          <p:cNvPr id="49156" name="TextBox 4">
            <a:extLst>
              <a:ext uri="{FF2B5EF4-FFF2-40B4-BE49-F238E27FC236}">
                <a16:creationId xmlns:a16="http://schemas.microsoft.com/office/drawing/2014/main" id="{4877350F-1C3F-4D04-893F-4C4A651532AD}"/>
              </a:ext>
            </a:extLst>
          </p:cNvPr>
          <p:cNvSpPr txBox="1">
            <a:spLocks noChangeArrowheads="1"/>
          </p:cNvSpPr>
          <p:nvPr/>
        </p:nvSpPr>
        <p:spPr bwMode="auto">
          <a:xfrm>
            <a:off x="328613" y="201613"/>
            <a:ext cx="4389437"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3800" b="1"/>
              <a:t>I ate all </a:t>
            </a:r>
            <a:r>
              <a:rPr lang="en-US" altLang="en-US" sz="3800" b="1" i="1" u="sng"/>
              <a:t>8</a:t>
            </a:r>
            <a:r>
              <a:rPr lang="en-US" altLang="en-US" sz="3800" b="1"/>
              <a:t> servings of this food…</a:t>
            </a:r>
          </a:p>
        </p:txBody>
      </p:sp>
      <p:pic>
        <p:nvPicPr>
          <p:cNvPr id="2" name="Audio 1">
            <a:hlinkClick r:id="" action="ppaction://media"/>
            <a:extLst>
              <a:ext uri="{FF2B5EF4-FFF2-40B4-BE49-F238E27FC236}">
                <a16:creationId xmlns:a16="http://schemas.microsoft.com/office/drawing/2014/main" id="{7E2830A8-6ADB-4881-897D-66F718F95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487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77723459-7240-44C0-B4D4-2C4E2CF2217E}"/>
              </a:ext>
            </a:extLst>
          </p:cNvPr>
          <p:cNvPicPr>
            <a:picLocks noChangeAspect="1"/>
          </p:cNvPicPr>
          <p:nvPr/>
        </p:nvPicPr>
        <p:blipFill>
          <a:blip r:embed="rId2">
            <a:extLst>
              <a:ext uri="{28A0092B-C50C-407E-A947-70E740481C1C}">
                <a14:useLocalDpi xmlns:a14="http://schemas.microsoft.com/office/drawing/2010/main" val="0"/>
              </a:ext>
            </a:extLst>
          </a:blip>
          <a:srcRect t="2" b="12779"/>
          <a:stretch>
            <a:fillRect/>
          </a:stretch>
        </p:blipFill>
        <p:spPr bwMode="auto">
          <a:xfrm>
            <a:off x="5143500" y="82550"/>
            <a:ext cx="3808413"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BCC7F38-EF22-4CE2-891B-BC6A6CB2A3E1}"/>
              </a:ext>
            </a:extLst>
          </p:cNvPr>
          <p:cNvSpPr txBox="1"/>
          <p:nvPr/>
        </p:nvSpPr>
        <p:spPr>
          <a:xfrm>
            <a:off x="438150" y="376238"/>
            <a:ext cx="4206875" cy="4494212"/>
          </a:xfrm>
          <a:prstGeom prst="rect">
            <a:avLst/>
          </a:prstGeom>
          <a:noFill/>
        </p:spPr>
        <p:txBody>
          <a:bodyPr>
            <a:spAutoFit/>
          </a:bodyPr>
          <a:lstStyle/>
          <a:p>
            <a:pPr marL="342900" indent="-342900">
              <a:buFont typeface="Arial" panose="020B0604020202020204" pitchFamily="34" charset="0"/>
              <a:buChar char="•"/>
              <a:defRPr/>
            </a:pPr>
            <a:r>
              <a:rPr lang="en-US" sz="2200" dirty="0"/>
              <a:t>Grams X # of servings eaten</a:t>
            </a:r>
          </a:p>
          <a:p>
            <a:pPr marL="800100" lvl="1" indent="-342900">
              <a:buFont typeface="Arial" panose="020B0604020202020204" pitchFamily="34" charset="0"/>
              <a:buChar char="•"/>
              <a:defRPr/>
            </a:pPr>
            <a:r>
              <a:rPr lang="en-US" sz="2200" dirty="0"/>
              <a:t>Fat: </a:t>
            </a:r>
            <a:r>
              <a:rPr lang="en-US" sz="2200" dirty="0">
                <a:solidFill>
                  <a:schemeClr val="tx2">
                    <a:lumMod val="75000"/>
                  </a:schemeClr>
                </a:solidFill>
              </a:rPr>
              <a:t>64g</a:t>
            </a:r>
            <a:endParaRPr lang="en-US" sz="2200" dirty="0"/>
          </a:p>
          <a:p>
            <a:pPr marL="800100" lvl="1" indent="-342900">
              <a:buFont typeface="Arial" panose="020B0604020202020204" pitchFamily="34" charset="0"/>
              <a:buChar char="•"/>
              <a:defRPr/>
            </a:pPr>
            <a:r>
              <a:rPr lang="en-US" sz="2200" dirty="0"/>
              <a:t>Carbs: </a:t>
            </a:r>
            <a:r>
              <a:rPr lang="en-US" sz="2200" dirty="0">
                <a:solidFill>
                  <a:schemeClr val="tx2">
                    <a:lumMod val="75000"/>
                  </a:schemeClr>
                </a:solidFill>
              </a:rPr>
              <a:t>296g</a:t>
            </a:r>
            <a:endParaRPr lang="en-US" sz="2200" dirty="0"/>
          </a:p>
          <a:p>
            <a:pPr marL="800100" lvl="1" indent="-342900">
              <a:buFont typeface="Arial" panose="020B0604020202020204" pitchFamily="34" charset="0"/>
              <a:buChar char="•"/>
              <a:defRPr/>
            </a:pPr>
            <a:r>
              <a:rPr lang="en-US" sz="2200" dirty="0"/>
              <a:t>Protein: </a:t>
            </a:r>
            <a:r>
              <a:rPr lang="en-US" sz="2200" dirty="0">
                <a:solidFill>
                  <a:schemeClr val="tx2">
                    <a:lumMod val="75000"/>
                  </a:schemeClr>
                </a:solidFill>
              </a:rPr>
              <a:t>24g</a:t>
            </a:r>
          </a:p>
          <a:p>
            <a:pPr lvl="1">
              <a:defRPr/>
            </a:pPr>
            <a:endParaRPr lang="en-US" sz="2200" dirty="0"/>
          </a:p>
          <a:p>
            <a:pPr marL="342900" indent="-342900">
              <a:buFont typeface="Arial" panose="020B0604020202020204" pitchFamily="34" charset="0"/>
              <a:buChar char="•"/>
              <a:defRPr/>
            </a:pPr>
            <a:r>
              <a:rPr lang="en-US" sz="2200" dirty="0"/>
              <a:t>Multiply these numbers by their </a:t>
            </a:r>
            <a:r>
              <a:rPr lang="en-US" sz="2200" dirty="0" err="1"/>
              <a:t>cal</a:t>
            </a:r>
            <a:r>
              <a:rPr lang="en-US" sz="2200" dirty="0"/>
              <a:t>/g number (9,4,4)</a:t>
            </a:r>
          </a:p>
          <a:p>
            <a:pPr marL="800100" lvl="1" indent="-342900">
              <a:buFont typeface="Arial" panose="020B0604020202020204" pitchFamily="34" charset="0"/>
              <a:buChar char="•"/>
              <a:defRPr/>
            </a:pPr>
            <a:r>
              <a:rPr lang="en-US" sz="2200" dirty="0"/>
              <a:t>Fat: </a:t>
            </a:r>
            <a:r>
              <a:rPr lang="en-US" sz="2200" dirty="0">
                <a:solidFill>
                  <a:schemeClr val="tx2">
                    <a:lumMod val="75000"/>
                  </a:schemeClr>
                </a:solidFill>
              </a:rPr>
              <a:t>64x9= 576 </a:t>
            </a:r>
            <a:r>
              <a:rPr lang="en-US" sz="2200" dirty="0" err="1">
                <a:solidFill>
                  <a:schemeClr val="tx2">
                    <a:lumMod val="75000"/>
                  </a:schemeClr>
                </a:solidFill>
              </a:rPr>
              <a:t>cal</a:t>
            </a:r>
            <a:endParaRPr lang="en-US" sz="2200" dirty="0"/>
          </a:p>
          <a:p>
            <a:pPr marL="800100" lvl="1" indent="-342900">
              <a:buFont typeface="Arial" panose="020B0604020202020204" pitchFamily="34" charset="0"/>
              <a:buChar char="•"/>
              <a:defRPr/>
            </a:pPr>
            <a:r>
              <a:rPr lang="en-US" sz="2200" dirty="0"/>
              <a:t>Carbs: </a:t>
            </a:r>
            <a:r>
              <a:rPr lang="en-US" sz="2200" dirty="0">
                <a:solidFill>
                  <a:schemeClr val="tx2">
                    <a:lumMod val="75000"/>
                  </a:schemeClr>
                </a:solidFill>
              </a:rPr>
              <a:t>296x 4= 1184 </a:t>
            </a:r>
            <a:r>
              <a:rPr lang="en-US" sz="2200" dirty="0" err="1">
                <a:solidFill>
                  <a:schemeClr val="tx2">
                    <a:lumMod val="75000"/>
                  </a:schemeClr>
                </a:solidFill>
              </a:rPr>
              <a:t>cal</a:t>
            </a:r>
            <a:endParaRPr lang="en-US" sz="2200" dirty="0"/>
          </a:p>
          <a:p>
            <a:pPr marL="800100" lvl="1" indent="-342900">
              <a:buFont typeface="Arial" panose="020B0604020202020204" pitchFamily="34" charset="0"/>
              <a:buChar char="•"/>
              <a:defRPr/>
            </a:pPr>
            <a:r>
              <a:rPr lang="en-US" sz="2200" dirty="0"/>
              <a:t>Protein: </a:t>
            </a:r>
            <a:r>
              <a:rPr lang="en-US" sz="2200" dirty="0">
                <a:solidFill>
                  <a:schemeClr val="tx2">
                    <a:lumMod val="75000"/>
                  </a:schemeClr>
                </a:solidFill>
              </a:rPr>
              <a:t>24x4= 96 </a:t>
            </a:r>
            <a:r>
              <a:rPr lang="en-US" sz="2200" dirty="0" err="1">
                <a:solidFill>
                  <a:schemeClr val="tx2">
                    <a:lumMod val="75000"/>
                  </a:schemeClr>
                </a:solidFill>
              </a:rPr>
              <a:t>cal</a:t>
            </a:r>
            <a:endParaRPr lang="en-US" sz="2200" dirty="0">
              <a:solidFill>
                <a:schemeClr val="tx2">
                  <a:lumMod val="75000"/>
                </a:schemeClr>
              </a:solidFill>
            </a:endParaRPr>
          </a:p>
          <a:p>
            <a:pPr marL="800100" lvl="1" indent="-342900">
              <a:buFont typeface="Arial" panose="020B0604020202020204" pitchFamily="34" charset="0"/>
              <a:buChar char="•"/>
              <a:defRPr/>
            </a:pPr>
            <a:r>
              <a:rPr lang="en-US" sz="2200" dirty="0">
                <a:solidFill>
                  <a:schemeClr val="tx2">
                    <a:lumMod val="75000"/>
                  </a:schemeClr>
                </a:solidFill>
              </a:rPr>
              <a:t>Total= 1,856/2000</a:t>
            </a:r>
          </a:p>
          <a:p>
            <a:pPr marL="1257300" lvl="2" indent="-342900">
              <a:buFont typeface="Arial" panose="020B0604020202020204" pitchFamily="34" charset="0"/>
              <a:buChar char="•"/>
              <a:defRPr/>
            </a:pPr>
            <a:r>
              <a:rPr lang="en-US" sz="2200" dirty="0">
                <a:solidFill>
                  <a:schemeClr val="tx2">
                    <a:lumMod val="75000"/>
                  </a:schemeClr>
                </a:solidFill>
              </a:rPr>
              <a:t>93%</a:t>
            </a:r>
            <a:endParaRPr lang="en-US" sz="2200" dirty="0"/>
          </a:p>
          <a:p>
            <a:pPr marL="342900" indent="-342900">
              <a:buFont typeface="Arial" panose="020B0604020202020204" pitchFamily="34" charset="0"/>
              <a:buChar char="•"/>
              <a:defRPr/>
            </a:pPr>
            <a:endParaRPr lang="en-US" sz="2200" dirty="0"/>
          </a:p>
        </p:txBody>
      </p:sp>
      <p:pic>
        <p:nvPicPr>
          <p:cNvPr id="2" name="Audio 1">
            <a:hlinkClick r:id="" action="ppaction://media"/>
            <a:extLst>
              <a:ext uri="{FF2B5EF4-FFF2-40B4-BE49-F238E27FC236}">
                <a16:creationId xmlns:a16="http://schemas.microsoft.com/office/drawing/2014/main" id="{AB303839-3AFB-4A76-A3C7-ECAA0F8AE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35416"/>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C204588-14C3-48D4-9819-C3D22E62C337}"/>
              </a:ext>
            </a:extLst>
          </p:cNvPr>
          <p:cNvSpPr>
            <a:spLocks noGrp="1" noChangeArrowheads="1"/>
          </p:cNvSpPr>
          <p:nvPr>
            <p:ph type="title"/>
          </p:nvPr>
        </p:nvSpPr>
        <p:spPr>
          <a:xfrm>
            <a:off x="457200" y="274638"/>
            <a:ext cx="4686300" cy="1481137"/>
          </a:xfrm>
        </p:spPr>
        <p:txBody>
          <a:bodyPr/>
          <a:lstStyle/>
          <a:p>
            <a:r>
              <a:rPr lang="en-US" altLang="en-US" sz="3500" b="1">
                <a:solidFill>
                  <a:schemeClr val="tx1"/>
                </a:solidFill>
              </a:rPr>
              <a:t>This time we only ate 2.5 servings…</a:t>
            </a:r>
            <a:br>
              <a:rPr lang="en-US" altLang="en-US" sz="3500" b="1"/>
            </a:br>
            <a:endParaRPr lang="en-US" altLang="en-US" sz="3500" b="1"/>
          </a:p>
        </p:txBody>
      </p:sp>
      <p:pic>
        <p:nvPicPr>
          <p:cNvPr id="51203" name="Picture 2">
            <a:extLst>
              <a:ext uri="{FF2B5EF4-FFF2-40B4-BE49-F238E27FC236}">
                <a16:creationId xmlns:a16="http://schemas.microsoft.com/office/drawing/2014/main" id="{C6CA9888-D19E-448C-8504-CDFFD082ACEF}"/>
              </a:ext>
            </a:extLst>
          </p:cNvPr>
          <p:cNvPicPr>
            <a:picLocks noChangeAspect="1"/>
          </p:cNvPicPr>
          <p:nvPr/>
        </p:nvPicPr>
        <p:blipFill>
          <a:blip r:embed="rId2">
            <a:extLst>
              <a:ext uri="{28A0092B-C50C-407E-A947-70E740481C1C}">
                <a14:useLocalDpi xmlns:a14="http://schemas.microsoft.com/office/drawing/2010/main" val="0"/>
              </a:ext>
            </a:extLst>
          </a:blip>
          <a:srcRect t="2" b="12779"/>
          <a:stretch>
            <a:fillRect/>
          </a:stretch>
        </p:blipFill>
        <p:spPr bwMode="auto">
          <a:xfrm>
            <a:off x="5143500" y="82550"/>
            <a:ext cx="3808413"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5C3F52A-367B-448F-8583-BD64438C87C8}"/>
              </a:ext>
            </a:extLst>
          </p:cNvPr>
          <p:cNvSpPr txBox="1"/>
          <p:nvPr/>
        </p:nvSpPr>
        <p:spPr>
          <a:xfrm>
            <a:off x="457200" y="1490663"/>
            <a:ext cx="4187825" cy="5078412"/>
          </a:xfrm>
          <a:prstGeom prst="rect">
            <a:avLst/>
          </a:prstGeom>
          <a:noFill/>
        </p:spPr>
        <p:txBody>
          <a:bodyPr>
            <a:spAutoFit/>
          </a:bodyPr>
          <a:lstStyle/>
          <a:p>
            <a:pPr marL="285750" indent="-285750">
              <a:buFont typeface="Arial" panose="020B0604020202020204" pitchFamily="34" charset="0"/>
              <a:buChar char="•"/>
              <a:defRPr/>
            </a:pPr>
            <a:r>
              <a:rPr lang="en-US" dirty="0"/>
              <a:t>How many servings did I eating? </a:t>
            </a:r>
          </a:p>
          <a:p>
            <a:pPr marL="285750" indent="-285750">
              <a:buFont typeface="Arial" panose="020B0604020202020204" pitchFamily="34" charset="0"/>
              <a:buChar char="•"/>
              <a:defRPr/>
            </a:pPr>
            <a:r>
              <a:rPr lang="en-US" dirty="0">
                <a:solidFill>
                  <a:schemeClr val="tx2">
                    <a:lumMod val="75000"/>
                  </a:schemeClr>
                </a:solidFill>
              </a:rPr>
              <a:t>2.5</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dirty="0"/>
              <a:t>How many grams of these nutrients are there?</a:t>
            </a:r>
          </a:p>
          <a:p>
            <a:pPr marL="742950" lvl="1" indent="-285750">
              <a:buFont typeface="Arial" panose="020B0604020202020204" pitchFamily="34" charset="0"/>
              <a:buChar char="•"/>
              <a:defRPr/>
            </a:pPr>
            <a:r>
              <a:rPr lang="en-US" dirty="0"/>
              <a:t>Fat: </a:t>
            </a:r>
            <a:r>
              <a:rPr lang="en-US" dirty="0">
                <a:solidFill>
                  <a:schemeClr val="tx2">
                    <a:lumMod val="75000"/>
                  </a:schemeClr>
                </a:solidFill>
              </a:rPr>
              <a:t>8g</a:t>
            </a:r>
            <a:endParaRPr lang="en-US" dirty="0"/>
          </a:p>
          <a:p>
            <a:pPr marL="742950" lvl="1" indent="-285750">
              <a:buFont typeface="Arial" panose="020B0604020202020204" pitchFamily="34" charset="0"/>
              <a:buChar char="•"/>
              <a:defRPr/>
            </a:pPr>
            <a:r>
              <a:rPr lang="en-US" dirty="0"/>
              <a:t>Carbs: </a:t>
            </a:r>
            <a:r>
              <a:rPr lang="en-US" dirty="0">
                <a:solidFill>
                  <a:schemeClr val="tx2">
                    <a:lumMod val="75000"/>
                  </a:schemeClr>
                </a:solidFill>
              </a:rPr>
              <a:t>37g</a:t>
            </a:r>
            <a:endParaRPr lang="en-US" dirty="0"/>
          </a:p>
          <a:p>
            <a:pPr marL="742950" lvl="1" indent="-285750">
              <a:buFont typeface="Arial" panose="020B0604020202020204" pitchFamily="34" charset="0"/>
              <a:buChar char="•"/>
              <a:defRPr/>
            </a:pPr>
            <a:r>
              <a:rPr lang="en-US" dirty="0"/>
              <a:t>Protein: </a:t>
            </a:r>
            <a:r>
              <a:rPr lang="en-US" dirty="0">
                <a:solidFill>
                  <a:schemeClr val="tx2">
                    <a:lumMod val="75000"/>
                  </a:schemeClr>
                </a:solidFill>
              </a:rPr>
              <a:t>3g</a:t>
            </a:r>
            <a:endParaRPr lang="en-US" dirty="0"/>
          </a:p>
          <a:p>
            <a:pPr marL="742950" lvl="1" indent="-285750">
              <a:buFont typeface="Arial" panose="020B0604020202020204" pitchFamily="34" charset="0"/>
              <a:buChar char="•"/>
              <a:defRPr/>
            </a:pPr>
            <a:endParaRPr lang="en-US" dirty="0"/>
          </a:p>
          <a:p>
            <a:pPr marL="742950" lvl="1"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dirty="0"/>
              <a:t>Multiply grams by the # of servings you eat.</a:t>
            </a:r>
          </a:p>
          <a:p>
            <a:pPr marL="742950" lvl="1" indent="-285750">
              <a:buFont typeface="Arial" panose="020B0604020202020204" pitchFamily="34" charset="0"/>
              <a:buChar char="•"/>
              <a:defRPr/>
            </a:pPr>
            <a:r>
              <a:rPr lang="en-US" dirty="0"/>
              <a:t>Fat: </a:t>
            </a:r>
            <a:r>
              <a:rPr lang="en-US" dirty="0">
                <a:solidFill>
                  <a:schemeClr val="tx2">
                    <a:lumMod val="75000"/>
                  </a:schemeClr>
                </a:solidFill>
              </a:rPr>
              <a:t>20g</a:t>
            </a:r>
            <a:endParaRPr lang="en-US" dirty="0"/>
          </a:p>
          <a:p>
            <a:pPr marL="742950" lvl="1" indent="-285750">
              <a:buFont typeface="Arial" panose="020B0604020202020204" pitchFamily="34" charset="0"/>
              <a:buChar char="•"/>
              <a:defRPr/>
            </a:pPr>
            <a:r>
              <a:rPr lang="en-US" dirty="0"/>
              <a:t>Carbs: </a:t>
            </a:r>
            <a:r>
              <a:rPr lang="en-US" dirty="0">
                <a:solidFill>
                  <a:schemeClr val="tx2">
                    <a:lumMod val="75000"/>
                  </a:schemeClr>
                </a:solidFill>
              </a:rPr>
              <a:t>92.5g</a:t>
            </a:r>
            <a:endParaRPr lang="en-US" dirty="0"/>
          </a:p>
          <a:p>
            <a:pPr marL="742950" lvl="1" indent="-285750">
              <a:buFont typeface="Arial" panose="020B0604020202020204" pitchFamily="34" charset="0"/>
              <a:buChar char="•"/>
              <a:defRPr/>
            </a:pPr>
            <a:r>
              <a:rPr lang="en-US" dirty="0"/>
              <a:t>Protein: 3x2.5 = 7.5</a:t>
            </a:r>
          </a:p>
          <a:p>
            <a:pPr lvl="1">
              <a:defRPr/>
            </a:pPr>
            <a:endParaRPr lang="en-US" dirty="0"/>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p:txBody>
      </p:sp>
      <p:pic>
        <p:nvPicPr>
          <p:cNvPr id="2" name="Audio 1">
            <a:hlinkClick r:id="" action="ppaction://media"/>
            <a:extLst>
              <a:ext uri="{FF2B5EF4-FFF2-40B4-BE49-F238E27FC236}">
                <a16:creationId xmlns:a16="http://schemas.microsoft.com/office/drawing/2014/main" id="{3EFF750F-4678-4E0E-92ED-1D950FF0A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156"/>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D350F3CB-BDB4-4730-9F26-3FE542939188}"/>
              </a:ext>
            </a:extLst>
          </p:cNvPr>
          <p:cNvPicPr>
            <a:picLocks noChangeAspect="1"/>
          </p:cNvPicPr>
          <p:nvPr/>
        </p:nvPicPr>
        <p:blipFill>
          <a:blip r:embed="rId2">
            <a:extLst>
              <a:ext uri="{28A0092B-C50C-407E-A947-70E740481C1C}">
                <a14:useLocalDpi xmlns:a14="http://schemas.microsoft.com/office/drawing/2010/main" val="0"/>
              </a:ext>
            </a:extLst>
          </a:blip>
          <a:srcRect t="2" b="12779"/>
          <a:stretch>
            <a:fillRect/>
          </a:stretch>
        </p:blipFill>
        <p:spPr bwMode="auto">
          <a:xfrm>
            <a:off x="5143500" y="82550"/>
            <a:ext cx="3808413"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0B8E90C-799F-405D-A121-A484DACCF6BA}"/>
              </a:ext>
            </a:extLst>
          </p:cNvPr>
          <p:cNvSpPr txBox="1"/>
          <p:nvPr/>
        </p:nvSpPr>
        <p:spPr>
          <a:xfrm>
            <a:off x="374650" y="374650"/>
            <a:ext cx="4425950" cy="3416300"/>
          </a:xfrm>
          <a:prstGeom prst="rect">
            <a:avLst/>
          </a:prstGeom>
          <a:noFill/>
        </p:spPr>
        <p:txBody>
          <a:bodyPr>
            <a:spAutoFit/>
          </a:bodyPr>
          <a:lstStyle/>
          <a:p>
            <a:pPr marL="285750" indent="-285750">
              <a:buFont typeface="Arial" panose="020B0604020202020204" pitchFamily="34" charset="0"/>
              <a:buChar char="•"/>
              <a:defRPr/>
            </a:pPr>
            <a:r>
              <a:rPr lang="en-US" dirty="0"/>
              <a:t>Grams X # of servings eaten</a:t>
            </a:r>
          </a:p>
          <a:p>
            <a:pPr marL="742950" lvl="1" indent="-285750">
              <a:buFont typeface="Arial" panose="020B0604020202020204" pitchFamily="34" charset="0"/>
              <a:buChar char="•"/>
              <a:defRPr/>
            </a:pPr>
            <a:r>
              <a:rPr lang="en-US" dirty="0"/>
              <a:t>Fat: </a:t>
            </a:r>
            <a:r>
              <a:rPr lang="en-US" dirty="0">
                <a:solidFill>
                  <a:schemeClr val="tx2">
                    <a:lumMod val="75000"/>
                  </a:schemeClr>
                </a:solidFill>
              </a:rPr>
              <a:t>20g</a:t>
            </a:r>
            <a:endParaRPr lang="en-US" dirty="0"/>
          </a:p>
          <a:p>
            <a:pPr marL="742950" lvl="1" indent="-285750">
              <a:buFont typeface="Arial" panose="020B0604020202020204" pitchFamily="34" charset="0"/>
              <a:buChar char="•"/>
              <a:defRPr/>
            </a:pPr>
            <a:r>
              <a:rPr lang="en-US" dirty="0"/>
              <a:t>Carbs: </a:t>
            </a:r>
            <a:r>
              <a:rPr lang="en-US" dirty="0">
                <a:solidFill>
                  <a:schemeClr val="tx2">
                    <a:lumMod val="75000"/>
                  </a:schemeClr>
                </a:solidFill>
              </a:rPr>
              <a:t>92.5g</a:t>
            </a:r>
            <a:endParaRPr lang="en-US" dirty="0"/>
          </a:p>
          <a:p>
            <a:pPr marL="742950" lvl="1" indent="-285750">
              <a:buFont typeface="Arial" panose="020B0604020202020204" pitchFamily="34" charset="0"/>
              <a:buChar char="•"/>
              <a:defRPr/>
            </a:pPr>
            <a:r>
              <a:rPr lang="en-US" dirty="0"/>
              <a:t>Protein: </a:t>
            </a:r>
            <a:r>
              <a:rPr lang="en-US" dirty="0">
                <a:solidFill>
                  <a:schemeClr val="tx2">
                    <a:lumMod val="75000"/>
                  </a:schemeClr>
                </a:solidFill>
              </a:rPr>
              <a:t>7.5g</a:t>
            </a:r>
          </a:p>
          <a:p>
            <a:pPr marL="742950" lvl="1" indent="-285750">
              <a:buFont typeface="Arial" panose="020B0604020202020204" pitchFamily="34" charset="0"/>
              <a:buChar char="•"/>
              <a:defRPr/>
            </a:pPr>
            <a:endParaRPr lang="en-US" dirty="0">
              <a:solidFill>
                <a:schemeClr val="tx2">
                  <a:lumMod val="75000"/>
                </a:schemeClr>
              </a:solidFill>
            </a:endParaRPr>
          </a:p>
          <a:p>
            <a:pPr marL="285750" indent="-285750">
              <a:buFont typeface="Arial" panose="020B0604020202020204" pitchFamily="34" charset="0"/>
              <a:buChar char="•"/>
              <a:defRPr/>
            </a:pPr>
            <a:r>
              <a:rPr lang="en-US" dirty="0"/>
              <a:t>Multiply these numbers by their </a:t>
            </a:r>
            <a:r>
              <a:rPr lang="en-US" dirty="0" err="1"/>
              <a:t>cal</a:t>
            </a:r>
            <a:r>
              <a:rPr lang="en-US" dirty="0"/>
              <a:t>/g number (9,4,4)</a:t>
            </a:r>
          </a:p>
          <a:p>
            <a:pPr marL="742950" lvl="1" indent="-285750">
              <a:buFont typeface="Arial" panose="020B0604020202020204" pitchFamily="34" charset="0"/>
              <a:buChar char="•"/>
              <a:defRPr/>
            </a:pPr>
            <a:r>
              <a:rPr lang="en-US" dirty="0"/>
              <a:t>Fat: </a:t>
            </a:r>
            <a:r>
              <a:rPr lang="en-US" dirty="0">
                <a:solidFill>
                  <a:schemeClr val="tx2">
                    <a:lumMod val="75000"/>
                  </a:schemeClr>
                </a:solidFill>
              </a:rPr>
              <a:t>180cal</a:t>
            </a:r>
            <a:endParaRPr lang="en-US" dirty="0"/>
          </a:p>
          <a:p>
            <a:pPr marL="742950" lvl="1" indent="-285750">
              <a:buFont typeface="Arial" panose="020B0604020202020204" pitchFamily="34" charset="0"/>
              <a:buChar char="•"/>
              <a:defRPr/>
            </a:pPr>
            <a:r>
              <a:rPr lang="en-US" dirty="0"/>
              <a:t>Carbs: 92.5x4= 370cal</a:t>
            </a:r>
          </a:p>
          <a:p>
            <a:pPr marL="742950" lvl="1" indent="-285750">
              <a:buFont typeface="Arial" panose="020B0604020202020204" pitchFamily="34" charset="0"/>
              <a:buChar char="•"/>
              <a:defRPr/>
            </a:pPr>
            <a:r>
              <a:rPr lang="en-US" dirty="0"/>
              <a:t>Protein: 7.5x4= 30 </a:t>
            </a:r>
            <a:r>
              <a:rPr lang="en-US" dirty="0" err="1"/>
              <a:t>cal</a:t>
            </a:r>
            <a:endParaRPr lang="en-US" dirty="0"/>
          </a:p>
          <a:p>
            <a:pPr marL="285750" indent="-285750">
              <a:buFont typeface="Arial" panose="020B0604020202020204" pitchFamily="34" charset="0"/>
              <a:buChar char="•"/>
              <a:defRPr/>
            </a:pPr>
            <a:endParaRPr lang="en-US" dirty="0"/>
          </a:p>
          <a:p>
            <a:pPr>
              <a:defRPr/>
            </a:pPr>
            <a:endParaRPr lang="en-US" dirty="0"/>
          </a:p>
        </p:txBody>
      </p:sp>
      <p:pic>
        <p:nvPicPr>
          <p:cNvPr id="2" name="Audio 1">
            <a:hlinkClick r:id="" action="ppaction://media"/>
            <a:extLst>
              <a:ext uri="{FF2B5EF4-FFF2-40B4-BE49-F238E27FC236}">
                <a16:creationId xmlns:a16="http://schemas.microsoft.com/office/drawing/2014/main" id="{F7465712-8352-40F7-A63B-81C0801BE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493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6D287A61-16D0-45C3-B648-53B276600E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4313" y="249238"/>
            <a:ext cx="5119687"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a:extLst>
              <a:ext uri="{FF2B5EF4-FFF2-40B4-BE49-F238E27FC236}">
                <a16:creationId xmlns:a16="http://schemas.microsoft.com/office/drawing/2014/main" id="{DBF36A9D-9C69-4079-B074-4C0AC9981AC8}"/>
              </a:ext>
            </a:extLst>
          </p:cNvPr>
          <p:cNvPicPr>
            <a:picLocks noChangeAspect="1"/>
          </p:cNvPicPr>
          <p:nvPr/>
        </p:nvPicPr>
        <p:blipFill>
          <a:blip r:embed="rId3">
            <a:extLst>
              <a:ext uri="{28A0092B-C50C-407E-A947-70E740481C1C}">
                <a14:useLocalDpi xmlns:a14="http://schemas.microsoft.com/office/drawing/2010/main" val="0"/>
              </a:ext>
            </a:extLst>
          </a:blip>
          <a:srcRect t="2" b="12779"/>
          <a:stretch>
            <a:fillRect/>
          </a:stretch>
        </p:blipFill>
        <p:spPr bwMode="auto">
          <a:xfrm>
            <a:off x="182563" y="82550"/>
            <a:ext cx="3808412"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a:extLst>
              <a:ext uri="{FF2B5EF4-FFF2-40B4-BE49-F238E27FC236}">
                <a16:creationId xmlns:a16="http://schemas.microsoft.com/office/drawing/2014/main" id="{0D4FAD71-CDA3-42D5-B92D-6FC5E87A9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4973"/>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83C0715-7C64-4915-9F79-9F0D5DF8C6BA}"/>
              </a:ext>
            </a:extLst>
          </p:cNvPr>
          <p:cNvSpPr>
            <a:spLocks noGrp="1" noChangeArrowheads="1"/>
          </p:cNvSpPr>
          <p:nvPr>
            <p:ph type="title"/>
          </p:nvPr>
        </p:nvSpPr>
        <p:spPr/>
        <p:txBody>
          <a:bodyPr/>
          <a:lstStyle/>
          <a:p>
            <a:r>
              <a:rPr lang="en-US" altLang="en-US" sz="4800" b="1" u="sng"/>
              <a:t>Your turn to practice!</a:t>
            </a:r>
          </a:p>
        </p:txBody>
      </p:sp>
      <p:sp>
        <p:nvSpPr>
          <p:cNvPr id="3" name="TextBox 2">
            <a:extLst>
              <a:ext uri="{FF2B5EF4-FFF2-40B4-BE49-F238E27FC236}">
                <a16:creationId xmlns:a16="http://schemas.microsoft.com/office/drawing/2014/main" id="{6053C1EA-1BCF-474E-B6CF-AF8920CEA6A8}"/>
              </a:ext>
            </a:extLst>
          </p:cNvPr>
          <p:cNvSpPr txBox="1"/>
          <p:nvPr/>
        </p:nvSpPr>
        <p:spPr>
          <a:xfrm>
            <a:off x="904875" y="1746250"/>
            <a:ext cx="7443788" cy="4786313"/>
          </a:xfrm>
          <a:prstGeom prst="rect">
            <a:avLst/>
          </a:prstGeom>
          <a:noFill/>
        </p:spPr>
        <p:txBody>
          <a:bodyPr>
            <a:spAutoFit/>
          </a:bodyPr>
          <a:lstStyle/>
          <a:p>
            <a:pPr marL="457200" indent="-457200">
              <a:buFont typeface="Arial" panose="020B0604020202020204" pitchFamily="34" charset="0"/>
              <a:buChar char="•"/>
              <a:defRPr/>
            </a:pPr>
            <a:r>
              <a:rPr lang="en-US" sz="3000" dirty="0"/>
              <a:t>Do the worksheet on your own</a:t>
            </a:r>
          </a:p>
          <a:p>
            <a:pPr marL="914400" lvl="1" indent="-457200">
              <a:buFont typeface="Arial" panose="020B0604020202020204" pitchFamily="34" charset="0"/>
              <a:buChar char="•"/>
              <a:defRPr/>
            </a:pPr>
            <a:r>
              <a:rPr lang="en-US" sz="2500" dirty="0"/>
              <a:t>Pay attention to the number of servings on each label!!!</a:t>
            </a:r>
          </a:p>
          <a:p>
            <a:pPr marL="914400" lvl="1" indent="-457200">
              <a:buFont typeface="Arial" panose="020B0604020202020204" pitchFamily="34" charset="0"/>
              <a:buChar char="•"/>
              <a:defRPr/>
            </a:pPr>
            <a:endParaRPr lang="en-US" sz="2500" dirty="0"/>
          </a:p>
          <a:p>
            <a:pPr marL="457200" indent="-457200">
              <a:buFont typeface="Arial" panose="020B0604020202020204" pitchFamily="34" charset="0"/>
              <a:buChar char="•"/>
              <a:defRPr/>
            </a:pPr>
            <a:r>
              <a:rPr lang="en-US" sz="2500" dirty="0"/>
              <a:t>After you finish: </a:t>
            </a:r>
          </a:p>
          <a:p>
            <a:pPr marL="914400" lvl="1" indent="-457200">
              <a:buFont typeface="Arial" panose="020B0604020202020204" pitchFamily="34" charset="0"/>
              <a:buChar char="•"/>
              <a:defRPr/>
            </a:pPr>
            <a:r>
              <a:rPr lang="en-US" sz="2500" dirty="0"/>
              <a:t>Grab 2 food cards and find out how many calories you would consume from fat, carbs, and protein if you were to eat </a:t>
            </a:r>
            <a:r>
              <a:rPr lang="en-US" sz="2500" b="1" u="sng" dirty="0">
                <a:solidFill>
                  <a:schemeClr val="tx2">
                    <a:lumMod val="75000"/>
                  </a:schemeClr>
                </a:solidFill>
              </a:rPr>
              <a:t>1</a:t>
            </a:r>
            <a:r>
              <a:rPr lang="en-US" sz="2500" dirty="0"/>
              <a:t>, </a:t>
            </a:r>
            <a:r>
              <a:rPr lang="en-US" sz="2500" b="1" u="sng" dirty="0">
                <a:solidFill>
                  <a:schemeClr val="tx2">
                    <a:lumMod val="75000"/>
                  </a:schemeClr>
                </a:solidFill>
              </a:rPr>
              <a:t>2.5</a:t>
            </a:r>
            <a:r>
              <a:rPr lang="en-US" sz="2500" dirty="0"/>
              <a:t>, and </a:t>
            </a:r>
            <a:r>
              <a:rPr lang="en-US" sz="2500" b="1" u="sng" dirty="0">
                <a:solidFill>
                  <a:schemeClr val="tx2">
                    <a:lumMod val="75000"/>
                  </a:schemeClr>
                </a:solidFill>
              </a:rPr>
              <a:t>4</a:t>
            </a:r>
            <a:r>
              <a:rPr lang="en-US" sz="2500" dirty="0"/>
              <a:t> servings of them!!!</a:t>
            </a:r>
          </a:p>
          <a:p>
            <a:pPr marL="914400" lvl="1" indent="-457200">
              <a:buFont typeface="Arial" panose="020B0604020202020204" pitchFamily="34" charset="0"/>
              <a:buChar char="•"/>
              <a:defRPr/>
            </a:pPr>
            <a:endParaRPr lang="en-US" sz="2500" dirty="0"/>
          </a:p>
          <a:p>
            <a:pPr>
              <a:defRPr/>
            </a:pPr>
            <a:endParaRPr lang="en-US" sz="2500" dirty="0"/>
          </a:p>
          <a:p>
            <a:pPr marL="1828800" lvl="3" indent="-457200">
              <a:buFont typeface="Arial" panose="020B0604020202020204" pitchFamily="34" charset="0"/>
              <a:buChar char="•"/>
              <a:defRPr/>
            </a:pPr>
            <a:endParaRPr lang="en-US" sz="2500" dirty="0"/>
          </a:p>
        </p:txBody>
      </p:sp>
      <p:pic>
        <p:nvPicPr>
          <p:cNvPr id="2" name="Audio 1">
            <a:hlinkClick r:id="" action="ppaction://media"/>
            <a:extLst>
              <a:ext uri="{FF2B5EF4-FFF2-40B4-BE49-F238E27FC236}">
                <a16:creationId xmlns:a16="http://schemas.microsoft.com/office/drawing/2014/main" id="{D068C4D3-E86D-409B-AE82-B16BFA410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4075"/>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5B27A530-77B1-4D52-A407-0D91D63B6D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7589838" cy="639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F713CCFF-8DF9-4C06-8CE1-4E9F3D5BF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39196"/>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5C1EC0A-1F26-447A-BA48-A1E54B13B91B}"/>
              </a:ext>
            </a:extLst>
          </p:cNvPr>
          <p:cNvSpPr>
            <a:spLocks noGrp="1" noChangeArrowheads="1"/>
          </p:cNvSpPr>
          <p:nvPr>
            <p:ph type="title"/>
          </p:nvPr>
        </p:nvSpPr>
        <p:spPr/>
        <p:txBody>
          <a:bodyPr/>
          <a:lstStyle/>
          <a:p>
            <a:endParaRPr lang="en-US" altLang="en-US"/>
          </a:p>
        </p:txBody>
      </p:sp>
      <p:pic>
        <p:nvPicPr>
          <p:cNvPr id="56323" name="Picture 2">
            <a:extLst>
              <a:ext uri="{FF2B5EF4-FFF2-40B4-BE49-F238E27FC236}">
                <a16:creationId xmlns:a16="http://schemas.microsoft.com/office/drawing/2014/main" id="{F658C97F-E99D-4B7A-A96C-441BA1B323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344488"/>
            <a:ext cx="84915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BBF991BD-334C-437F-A79C-5BEE89573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13198"/>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A4E90C6E-A1A9-49F4-A5EB-73CDCDCC33E9}"/>
              </a:ext>
            </a:extLst>
          </p:cNvPr>
          <p:cNvSpPr>
            <a:spLocks noGrp="1" noChangeArrowheads="1"/>
          </p:cNvSpPr>
          <p:nvPr>
            <p:ph type="title"/>
          </p:nvPr>
        </p:nvSpPr>
        <p:spPr>
          <a:xfrm>
            <a:off x="457200" y="2346325"/>
            <a:ext cx="8229600" cy="1143000"/>
          </a:xfrm>
        </p:spPr>
        <p:txBody>
          <a:bodyPr/>
          <a:lstStyle/>
          <a:p>
            <a:r>
              <a:rPr lang="en-US" altLang="en-US"/>
              <a:t>Did you get it right?</a:t>
            </a:r>
            <a:br>
              <a:rPr lang="en-US" altLang="en-US"/>
            </a:br>
            <a:r>
              <a:rPr lang="en-US" altLang="en-US"/>
              <a:t>Questions? PLEASE contact me and ask!</a:t>
            </a:r>
          </a:p>
        </p:txBody>
      </p:sp>
      <p:pic>
        <p:nvPicPr>
          <p:cNvPr id="3" name="Recorded Sound">
            <a:hlinkClick r:id="" action="ppaction://media"/>
            <a:extLst>
              <a:ext uri="{FF2B5EF4-FFF2-40B4-BE49-F238E27FC236}">
                <a16:creationId xmlns:a16="http://schemas.microsoft.com/office/drawing/2014/main" id="{954E488C-C442-465B-9593-6EC769A57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3" y="47101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descr="This is a sample label of macaroni and cheese. Start by looking at the serving size and servings per container. Then check the calories. Thirdly, limit fats (total, saturated, trans), cholesterol, and sodium. Get enough of dietary fiber, vitamins (A,C),  and minerals (calcium, iron). Peruse the footnote. Skim over the %DV; 5% or less is low while 20% or more is high.">
            <a:extLst>
              <a:ext uri="{FF2B5EF4-FFF2-40B4-BE49-F238E27FC236}">
                <a16:creationId xmlns:a16="http://schemas.microsoft.com/office/drawing/2014/main" id="{1857651A-F7F6-4C02-B3AF-96A16FE53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41275"/>
            <a:ext cx="6561137" cy="678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043A3808-C864-4F31-A023-D549F7336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11073"/>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391D76C-8BCD-4620-B6E2-4EFBEB789159}"/>
              </a:ext>
            </a:extLst>
          </p:cNvPr>
          <p:cNvSpPr>
            <a:spLocks noChangeArrowheads="1"/>
          </p:cNvSpPr>
          <p:nvPr/>
        </p:nvSpPr>
        <p:spPr bwMode="auto">
          <a:xfrm>
            <a:off x="304800" y="3959225"/>
            <a:ext cx="8534400" cy="274638"/>
          </a:xfrm>
          <a:prstGeom prst="rect">
            <a:avLst/>
          </a:prstGeom>
          <a:solidFill>
            <a:srgbClr val="0099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24579" name="Rectangle 3">
            <a:extLst>
              <a:ext uri="{FF2B5EF4-FFF2-40B4-BE49-F238E27FC236}">
                <a16:creationId xmlns:a16="http://schemas.microsoft.com/office/drawing/2014/main" id="{1D0337D3-7F7E-4155-8A9E-CA7E2DD38BF4}"/>
              </a:ext>
            </a:extLst>
          </p:cNvPr>
          <p:cNvSpPr>
            <a:spLocks noChangeArrowheads="1"/>
          </p:cNvSpPr>
          <p:nvPr/>
        </p:nvSpPr>
        <p:spPr bwMode="auto">
          <a:xfrm>
            <a:off x="304800" y="2311400"/>
            <a:ext cx="8534400" cy="274638"/>
          </a:xfrm>
          <a:prstGeom prst="rect">
            <a:avLst/>
          </a:prstGeom>
          <a:solidFill>
            <a:srgbClr val="0099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24580" name="Line 4">
            <a:extLst>
              <a:ext uri="{FF2B5EF4-FFF2-40B4-BE49-F238E27FC236}">
                <a16:creationId xmlns:a16="http://schemas.microsoft.com/office/drawing/2014/main" id="{4FD6C79B-F9D1-4F7D-9AC3-5A182E41D2D3}"/>
              </a:ext>
            </a:extLst>
          </p:cNvPr>
          <p:cNvSpPr>
            <a:spLocks noChangeShapeType="1"/>
          </p:cNvSpPr>
          <p:nvPr/>
        </p:nvSpPr>
        <p:spPr bwMode="auto">
          <a:xfrm>
            <a:off x="304800" y="205105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Rectangle 5">
            <a:extLst>
              <a:ext uri="{FF2B5EF4-FFF2-40B4-BE49-F238E27FC236}">
                <a16:creationId xmlns:a16="http://schemas.microsoft.com/office/drawing/2014/main" id="{2E82D26D-E205-4ABC-A5A6-4476D0480738}"/>
              </a:ext>
            </a:extLst>
          </p:cNvPr>
          <p:cNvSpPr>
            <a:spLocks noChangeArrowheads="1"/>
          </p:cNvSpPr>
          <p:nvPr/>
        </p:nvSpPr>
        <p:spPr bwMode="auto">
          <a:xfrm>
            <a:off x="304800" y="2860675"/>
            <a:ext cx="8534400" cy="274638"/>
          </a:xfrm>
          <a:prstGeom prst="rect">
            <a:avLst/>
          </a:prstGeom>
          <a:solidFill>
            <a:srgbClr val="0099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24582" name="Rectangle 6">
            <a:extLst>
              <a:ext uri="{FF2B5EF4-FFF2-40B4-BE49-F238E27FC236}">
                <a16:creationId xmlns:a16="http://schemas.microsoft.com/office/drawing/2014/main" id="{67C66C11-8CD2-4267-8C8C-C5B92F128A77}"/>
              </a:ext>
            </a:extLst>
          </p:cNvPr>
          <p:cNvSpPr>
            <a:spLocks noChangeArrowheads="1"/>
          </p:cNvSpPr>
          <p:nvPr/>
        </p:nvSpPr>
        <p:spPr bwMode="auto">
          <a:xfrm>
            <a:off x="304800" y="3409950"/>
            <a:ext cx="8534400" cy="274638"/>
          </a:xfrm>
          <a:prstGeom prst="rect">
            <a:avLst/>
          </a:prstGeom>
          <a:solidFill>
            <a:srgbClr val="0099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24583" name="Rectangle 7">
            <a:extLst>
              <a:ext uri="{FF2B5EF4-FFF2-40B4-BE49-F238E27FC236}">
                <a16:creationId xmlns:a16="http://schemas.microsoft.com/office/drawing/2014/main" id="{9BD3A651-A64A-48F0-8FC5-91C77A1E3156}"/>
              </a:ext>
            </a:extLst>
          </p:cNvPr>
          <p:cNvSpPr>
            <a:spLocks noChangeArrowheads="1"/>
          </p:cNvSpPr>
          <p:nvPr/>
        </p:nvSpPr>
        <p:spPr bwMode="auto">
          <a:xfrm>
            <a:off x="304800" y="4508500"/>
            <a:ext cx="8534400" cy="274638"/>
          </a:xfrm>
          <a:prstGeom prst="rect">
            <a:avLst/>
          </a:prstGeom>
          <a:solidFill>
            <a:srgbClr val="0099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24584" name="Rectangle 8">
            <a:extLst>
              <a:ext uri="{FF2B5EF4-FFF2-40B4-BE49-F238E27FC236}">
                <a16:creationId xmlns:a16="http://schemas.microsoft.com/office/drawing/2014/main" id="{E99F9AC2-C666-402F-8D41-33E262264A09}"/>
              </a:ext>
            </a:extLst>
          </p:cNvPr>
          <p:cNvSpPr>
            <a:spLocks noChangeArrowheads="1"/>
          </p:cNvSpPr>
          <p:nvPr/>
        </p:nvSpPr>
        <p:spPr bwMode="auto">
          <a:xfrm>
            <a:off x="304800" y="5057775"/>
            <a:ext cx="8534400" cy="274638"/>
          </a:xfrm>
          <a:prstGeom prst="rect">
            <a:avLst/>
          </a:prstGeom>
          <a:solidFill>
            <a:srgbClr val="0099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24585" name="Rectangle 9">
            <a:extLst>
              <a:ext uri="{FF2B5EF4-FFF2-40B4-BE49-F238E27FC236}">
                <a16:creationId xmlns:a16="http://schemas.microsoft.com/office/drawing/2014/main" id="{6ED9917C-9233-4AAF-9DB2-F5440320EEB1}"/>
              </a:ext>
            </a:extLst>
          </p:cNvPr>
          <p:cNvSpPr>
            <a:spLocks noChangeArrowheads="1"/>
          </p:cNvSpPr>
          <p:nvPr/>
        </p:nvSpPr>
        <p:spPr bwMode="auto">
          <a:xfrm>
            <a:off x="304800" y="5607050"/>
            <a:ext cx="8534400" cy="274638"/>
          </a:xfrm>
          <a:prstGeom prst="rect">
            <a:avLst/>
          </a:prstGeom>
          <a:solidFill>
            <a:srgbClr val="0099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24586" name="Rectangle 10">
            <a:extLst>
              <a:ext uri="{FF2B5EF4-FFF2-40B4-BE49-F238E27FC236}">
                <a16:creationId xmlns:a16="http://schemas.microsoft.com/office/drawing/2014/main" id="{66D406E3-06C2-4B2D-8CA8-03DC87EE469D}"/>
              </a:ext>
            </a:extLst>
          </p:cNvPr>
          <p:cNvSpPr>
            <a:spLocks noChangeArrowheads="1"/>
          </p:cNvSpPr>
          <p:nvPr/>
        </p:nvSpPr>
        <p:spPr bwMode="auto">
          <a:xfrm>
            <a:off x="304800" y="6156325"/>
            <a:ext cx="8534400" cy="274638"/>
          </a:xfrm>
          <a:prstGeom prst="rect">
            <a:avLst/>
          </a:prstGeom>
          <a:solidFill>
            <a:srgbClr val="0099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12299" name="Rectangle 11">
            <a:extLst>
              <a:ext uri="{FF2B5EF4-FFF2-40B4-BE49-F238E27FC236}">
                <a16:creationId xmlns:a16="http://schemas.microsoft.com/office/drawing/2014/main" id="{C64E22DA-2CC7-4BC7-93CA-B8E4D40D7F17}"/>
              </a:ext>
            </a:extLst>
          </p:cNvPr>
          <p:cNvSpPr>
            <a:spLocks noGrp="1" noChangeArrowheads="1"/>
          </p:cNvSpPr>
          <p:nvPr>
            <p:ph type="title"/>
          </p:nvPr>
        </p:nvSpPr>
        <p:spPr/>
        <p:txBody>
          <a:bodyPr/>
          <a:lstStyle/>
          <a:p>
            <a:pPr eaLnBrk="1" hangingPunct="1">
              <a:defRPr/>
            </a:pPr>
            <a:r>
              <a:rPr lang="en-US" dirty="0">
                <a:solidFill>
                  <a:srgbClr val="FFFF00"/>
                </a:solidFill>
                <a:ea typeface="+mj-ea"/>
              </a:rPr>
              <a:t>One or Two Servings?</a:t>
            </a:r>
          </a:p>
        </p:txBody>
      </p:sp>
      <p:sp>
        <p:nvSpPr>
          <p:cNvPr id="24588" name="Text Box 12">
            <a:extLst>
              <a:ext uri="{FF2B5EF4-FFF2-40B4-BE49-F238E27FC236}">
                <a16:creationId xmlns:a16="http://schemas.microsoft.com/office/drawing/2014/main" id="{2611AEA0-92EE-428D-95A4-5E7D0B7980AF}"/>
              </a:ext>
            </a:extLst>
          </p:cNvPr>
          <p:cNvSpPr txBox="1">
            <a:spLocks noChangeArrowheads="1"/>
          </p:cNvSpPr>
          <p:nvPr/>
        </p:nvSpPr>
        <p:spPr bwMode="auto">
          <a:xfrm>
            <a:off x="381000" y="1441450"/>
            <a:ext cx="8382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20750">
              <a:spcBef>
                <a:spcPct val="20000"/>
              </a:spcBef>
              <a:buChar char="•"/>
              <a:tabLst>
                <a:tab pos="2633663" algn="l"/>
                <a:tab pos="4462463" algn="l"/>
                <a:tab pos="5486400" algn="l"/>
                <a:tab pos="7656513" algn="l"/>
              </a:tabLst>
              <a:defRPr sz="3200">
                <a:solidFill>
                  <a:schemeClr val="tx1"/>
                </a:solidFill>
                <a:latin typeface="Arial" panose="020B0604020202020204" pitchFamily="34" charset="0"/>
                <a:ea typeface="MS PGothic" panose="020B0600070205080204" pitchFamily="34" charset="-128"/>
              </a:defRPr>
            </a:lvl1pPr>
            <a:lvl2pPr marL="742950" indent="-285750" defTabSz="920750">
              <a:spcBef>
                <a:spcPct val="20000"/>
              </a:spcBef>
              <a:buChar char="–"/>
              <a:tabLst>
                <a:tab pos="2633663" algn="l"/>
                <a:tab pos="4462463" algn="l"/>
                <a:tab pos="5486400" algn="l"/>
                <a:tab pos="7656513" algn="l"/>
              </a:tabLst>
              <a:defRPr sz="2800">
                <a:solidFill>
                  <a:schemeClr val="tx1"/>
                </a:solidFill>
                <a:latin typeface="Arial" panose="020B0604020202020204" pitchFamily="34" charset="0"/>
                <a:ea typeface="MS PGothic" panose="020B0600070205080204" pitchFamily="34" charset="-128"/>
              </a:defRPr>
            </a:lvl2pPr>
            <a:lvl3pPr marL="1143000" indent="-228600" defTabSz="920750">
              <a:spcBef>
                <a:spcPct val="20000"/>
              </a:spcBef>
              <a:buChar char="•"/>
              <a:tabLst>
                <a:tab pos="2633663" algn="l"/>
                <a:tab pos="4462463" algn="l"/>
                <a:tab pos="5486400" algn="l"/>
                <a:tab pos="7656513" algn="l"/>
              </a:tabLst>
              <a:defRPr sz="2400">
                <a:solidFill>
                  <a:schemeClr val="tx1"/>
                </a:solidFill>
                <a:latin typeface="Arial" panose="020B0604020202020204" pitchFamily="34" charset="0"/>
                <a:ea typeface="MS PGothic" panose="020B0600070205080204" pitchFamily="34" charset="-128"/>
              </a:defRPr>
            </a:lvl3pPr>
            <a:lvl4pPr marL="1600200" indent="-228600" defTabSz="920750">
              <a:spcBef>
                <a:spcPct val="20000"/>
              </a:spcBef>
              <a:buChar char="–"/>
              <a:tabLst>
                <a:tab pos="2633663" algn="l"/>
                <a:tab pos="4462463" algn="l"/>
                <a:tab pos="5486400" algn="l"/>
                <a:tab pos="7656513" algn="l"/>
              </a:tabLst>
              <a:defRPr sz="2000">
                <a:solidFill>
                  <a:schemeClr val="tx1"/>
                </a:solidFill>
                <a:latin typeface="Arial" panose="020B0604020202020204" pitchFamily="34" charset="0"/>
                <a:ea typeface="MS PGothic" panose="020B0600070205080204" pitchFamily="34" charset="-128"/>
              </a:defRPr>
            </a:lvl4pPr>
            <a:lvl5pPr marL="2057400" indent="-228600" defTabSz="920750">
              <a:spcBef>
                <a:spcPct val="20000"/>
              </a:spcBef>
              <a:buChar char="»"/>
              <a:tabLst>
                <a:tab pos="2633663" algn="l"/>
                <a:tab pos="4462463" algn="l"/>
                <a:tab pos="5486400" algn="l"/>
                <a:tab pos="7656513" algn="l"/>
              </a:tabLst>
              <a:defRPr sz="2000">
                <a:solidFill>
                  <a:schemeClr val="tx1"/>
                </a:solidFill>
                <a:latin typeface="Arial" panose="020B0604020202020204" pitchFamily="34" charset="0"/>
                <a:ea typeface="MS PGothic" panose="020B0600070205080204" pitchFamily="34" charset="-128"/>
              </a:defRPr>
            </a:lvl5pPr>
            <a:lvl6pPr marL="2514600" indent="-228600" defTabSz="920750" eaLnBrk="0" fontAlgn="base" hangingPunct="0">
              <a:spcBef>
                <a:spcPct val="20000"/>
              </a:spcBef>
              <a:spcAft>
                <a:spcPct val="0"/>
              </a:spcAft>
              <a:buChar char="»"/>
              <a:tabLst>
                <a:tab pos="2633663" algn="l"/>
                <a:tab pos="4462463" algn="l"/>
                <a:tab pos="5486400" algn="l"/>
                <a:tab pos="7656513" algn="l"/>
              </a:tabLst>
              <a:defRPr sz="2000">
                <a:solidFill>
                  <a:schemeClr val="tx1"/>
                </a:solidFill>
                <a:latin typeface="Arial" panose="020B0604020202020204" pitchFamily="34" charset="0"/>
                <a:ea typeface="MS PGothic" panose="020B0600070205080204" pitchFamily="34" charset="-128"/>
              </a:defRPr>
            </a:lvl6pPr>
            <a:lvl7pPr marL="2971800" indent="-228600" defTabSz="920750" eaLnBrk="0" fontAlgn="base" hangingPunct="0">
              <a:spcBef>
                <a:spcPct val="20000"/>
              </a:spcBef>
              <a:spcAft>
                <a:spcPct val="0"/>
              </a:spcAft>
              <a:buChar char="»"/>
              <a:tabLst>
                <a:tab pos="2633663" algn="l"/>
                <a:tab pos="4462463" algn="l"/>
                <a:tab pos="5486400" algn="l"/>
                <a:tab pos="7656513" algn="l"/>
              </a:tabLst>
              <a:defRPr sz="2000">
                <a:solidFill>
                  <a:schemeClr val="tx1"/>
                </a:solidFill>
                <a:latin typeface="Arial" panose="020B0604020202020204" pitchFamily="34" charset="0"/>
                <a:ea typeface="MS PGothic" panose="020B0600070205080204" pitchFamily="34" charset="-128"/>
              </a:defRPr>
            </a:lvl7pPr>
            <a:lvl8pPr marL="3429000" indent="-228600" defTabSz="920750" eaLnBrk="0" fontAlgn="base" hangingPunct="0">
              <a:spcBef>
                <a:spcPct val="20000"/>
              </a:spcBef>
              <a:spcAft>
                <a:spcPct val="0"/>
              </a:spcAft>
              <a:buChar char="»"/>
              <a:tabLst>
                <a:tab pos="2633663" algn="l"/>
                <a:tab pos="4462463" algn="l"/>
                <a:tab pos="5486400" algn="l"/>
                <a:tab pos="7656513" algn="l"/>
              </a:tabLst>
              <a:defRPr sz="2000">
                <a:solidFill>
                  <a:schemeClr val="tx1"/>
                </a:solidFill>
                <a:latin typeface="Arial" panose="020B0604020202020204" pitchFamily="34" charset="0"/>
                <a:ea typeface="MS PGothic" panose="020B0600070205080204" pitchFamily="34" charset="-128"/>
              </a:defRPr>
            </a:lvl8pPr>
            <a:lvl9pPr marL="3886200" indent="-228600" defTabSz="920750" eaLnBrk="0" fontAlgn="base" hangingPunct="0">
              <a:spcBef>
                <a:spcPct val="20000"/>
              </a:spcBef>
              <a:spcAft>
                <a:spcPct val="0"/>
              </a:spcAft>
              <a:buChar char="»"/>
              <a:tabLst>
                <a:tab pos="2633663" algn="l"/>
                <a:tab pos="4462463" algn="l"/>
                <a:tab pos="5486400" algn="l"/>
                <a:tab pos="765651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a:latin typeface="Arial Unicode MS" pitchFamily="34" charset="-128"/>
              </a:rPr>
              <a:t>	Single	%	Double	%</a:t>
            </a:r>
          </a:p>
          <a:p>
            <a:pPr eaLnBrk="1" hangingPunct="1">
              <a:spcBef>
                <a:spcPct val="0"/>
              </a:spcBef>
              <a:buFontTx/>
              <a:buNone/>
            </a:pPr>
            <a:r>
              <a:rPr lang="en-US" altLang="en-US" sz="1800" b="1">
                <a:latin typeface="Arial Unicode MS" pitchFamily="34" charset="-128"/>
              </a:rPr>
              <a:t>	Serving	DV	Serving	DV</a:t>
            </a:r>
          </a:p>
          <a:p>
            <a:pPr eaLnBrk="1" hangingPunct="1">
              <a:spcBef>
                <a:spcPct val="0"/>
              </a:spcBef>
              <a:buFontTx/>
              <a:buNone/>
            </a:pPr>
            <a:r>
              <a:rPr lang="en-US" altLang="en-US" sz="1800">
                <a:latin typeface="Arial Unicode MS" pitchFamily="34" charset="-128"/>
              </a:rPr>
              <a:t>Serving Size	1 cup (228g)		2 cups (456g)</a:t>
            </a:r>
          </a:p>
          <a:p>
            <a:pPr eaLnBrk="1" hangingPunct="1">
              <a:spcBef>
                <a:spcPct val="0"/>
              </a:spcBef>
              <a:buFontTx/>
              <a:buNone/>
            </a:pPr>
            <a:r>
              <a:rPr lang="en-US" altLang="en-US" sz="1800">
                <a:latin typeface="Arial Unicode MS" pitchFamily="34" charset="-128"/>
              </a:rPr>
              <a:t>Calories	250		500</a:t>
            </a:r>
          </a:p>
          <a:p>
            <a:pPr eaLnBrk="1" hangingPunct="1">
              <a:spcBef>
                <a:spcPct val="0"/>
              </a:spcBef>
              <a:buFontTx/>
              <a:buNone/>
            </a:pPr>
            <a:r>
              <a:rPr lang="en-US" altLang="en-US" sz="1800">
                <a:latin typeface="Arial Unicode MS" pitchFamily="34" charset="-128"/>
              </a:rPr>
              <a:t>Calories from Fat	110		220</a:t>
            </a:r>
          </a:p>
          <a:p>
            <a:pPr eaLnBrk="1" hangingPunct="1">
              <a:spcBef>
                <a:spcPct val="0"/>
              </a:spcBef>
              <a:buFontTx/>
              <a:buNone/>
            </a:pPr>
            <a:r>
              <a:rPr lang="en-US" altLang="en-US" sz="1800">
                <a:latin typeface="Arial Unicode MS" pitchFamily="34" charset="-128"/>
              </a:rPr>
              <a:t>Total Fat	12g	18%	24g	36%</a:t>
            </a:r>
          </a:p>
          <a:p>
            <a:pPr eaLnBrk="1" hangingPunct="1">
              <a:spcBef>
                <a:spcPct val="0"/>
              </a:spcBef>
              <a:buFontTx/>
              <a:buNone/>
            </a:pPr>
            <a:r>
              <a:rPr lang="en-US" altLang="en-US" sz="1800" i="1">
                <a:latin typeface="Arial Unicode MS" pitchFamily="34" charset="-128"/>
              </a:rPr>
              <a:t>Trans</a:t>
            </a:r>
            <a:r>
              <a:rPr lang="en-US" altLang="en-US" sz="1800">
                <a:latin typeface="Arial Unicode MS" pitchFamily="34" charset="-128"/>
              </a:rPr>
              <a:t> Fat	1.5g		 3g</a:t>
            </a:r>
          </a:p>
          <a:p>
            <a:pPr eaLnBrk="1" hangingPunct="1">
              <a:spcBef>
                <a:spcPct val="0"/>
              </a:spcBef>
              <a:buFontTx/>
              <a:buNone/>
            </a:pPr>
            <a:r>
              <a:rPr lang="en-US" altLang="en-US" sz="1800">
                <a:latin typeface="Arial Unicode MS" pitchFamily="34" charset="-128"/>
              </a:rPr>
              <a:t>Saturated Fat	3g	15%	 6g	30%</a:t>
            </a:r>
          </a:p>
          <a:p>
            <a:pPr eaLnBrk="1" hangingPunct="1">
              <a:spcBef>
                <a:spcPct val="0"/>
              </a:spcBef>
              <a:buFontTx/>
              <a:buNone/>
            </a:pPr>
            <a:r>
              <a:rPr lang="en-US" altLang="en-US" sz="1800">
                <a:latin typeface="Arial Unicode MS" pitchFamily="34" charset="-128"/>
              </a:rPr>
              <a:t>Cholesterol	30mg	10%	60mg	20%</a:t>
            </a:r>
          </a:p>
          <a:p>
            <a:pPr eaLnBrk="1" hangingPunct="1">
              <a:spcBef>
                <a:spcPct val="0"/>
              </a:spcBef>
              <a:buFontTx/>
              <a:buNone/>
            </a:pPr>
            <a:r>
              <a:rPr lang="en-US" altLang="en-US" sz="1800">
                <a:latin typeface="Arial Unicode MS" pitchFamily="34" charset="-128"/>
              </a:rPr>
              <a:t>Sodium	470mg	20%	940mg	40%</a:t>
            </a:r>
          </a:p>
          <a:p>
            <a:pPr eaLnBrk="1" hangingPunct="1">
              <a:spcBef>
                <a:spcPct val="0"/>
              </a:spcBef>
              <a:buFontTx/>
              <a:buNone/>
            </a:pPr>
            <a:r>
              <a:rPr lang="en-US" altLang="en-US" sz="1800">
                <a:latin typeface="Arial Unicode MS" pitchFamily="34" charset="-128"/>
              </a:rPr>
              <a:t>Total Carbohydrate	31g	10%	62g	20%</a:t>
            </a:r>
          </a:p>
          <a:p>
            <a:pPr eaLnBrk="1" hangingPunct="1">
              <a:spcBef>
                <a:spcPct val="0"/>
              </a:spcBef>
              <a:buFontTx/>
              <a:buNone/>
            </a:pPr>
            <a:r>
              <a:rPr lang="en-US" altLang="en-US" sz="1800">
                <a:latin typeface="Arial Unicode MS" pitchFamily="34" charset="-128"/>
              </a:rPr>
              <a:t>Dietary Fiber	  0g	  0%	  0g	  0%</a:t>
            </a:r>
          </a:p>
          <a:p>
            <a:pPr eaLnBrk="1" hangingPunct="1">
              <a:spcBef>
                <a:spcPct val="0"/>
              </a:spcBef>
              <a:buFontTx/>
              <a:buNone/>
            </a:pPr>
            <a:r>
              <a:rPr lang="en-US" altLang="en-US" sz="1800">
                <a:latin typeface="Arial Unicode MS" pitchFamily="34" charset="-128"/>
              </a:rPr>
              <a:t>Sugars	  5g		10g</a:t>
            </a:r>
          </a:p>
          <a:p>
            <a:pPr eaLnBrk="1" hangingPunct="1">
              <a:spcBef>
                <a:spcPct val="0"/>
              </a:spcBef>
              <a:buFontTx/>
              <a:buNone/>
            </a:pPr>
            <a:r>
              <a:rPr lang="en-US" altLang="en-US" sz="1800">
                <a:latin typeface="Arial Unicode MS" pitchFamily="34" charset="-128"/>
              </a:rPr>
              <a:t>Protein	  5g		10g</a:t>
            </a:r>
          </a:p>
          <a:p>
            <a:pPr eaLnBrk="1" hangingPunct="1">
              <a:spcBef>
                <a:spcPct val="0"/>
              </a:spcBef>
              <a:buFontTx/>
              <a:buNone/>
            </a:pPr>
            <a:r>
              <a:rPr lang="en-US" altLang="en-US" sz="1800">
                <a:latin typeface="Arial Unicode MS" pitchFamily="34" charset="-128"/>
              </a:rPr>
              <a:t>Vitamin A		  4%		  8%</a:t>
            </a:r>
          </a:p>
          <a:p>
            <a:pPr eaLnBrk="1" hangingPunct="1">
              <a:spcBef>
                <a:spcPct val="0"/>
              </a:spcBef>
              <a:buFontTx/>
              <a:buNone/>
            </a:pPr>
            <a:r>
              <a:rPr lang="en-US" altLang="en-US" sz="1800">
                <a:latin typeface="Arial Unicode MS" pitchFamily="34" charset="-128"/>
              </a:rPr>
              <a:t>Vitamin C		  2%		  4%</a:t>
            </a:r>
          </a:p>
          <a:p>
            <a:pPr eaLnBrk="1" hangingPunct="1">
              <a:spcBef>
                <a:spcPct val="0"/>
              </a:spcBef>
              <a:buFontTx/>
              <a:buNone/>
            </a:pPr>
            <a:r>
              <a:rPr lang="en-US" altLang="en-US" sz="1800">
                <a:latin typeface="Arial Unicode MS" pitchFamily="34" charset="-128"/>
              </a:rPr>
              <a:t>Calcium		20%		40%</a:t>
            </a:r>
          </a:p>
          <a:p>
            <a:pPr eaLnBrk="1" hangingPunct="1">
              <a:spcBef>
                <a:spcPct val="0"/>
              </a:spcBef>
              <a:buFontTx/>
              <a:buNone/>
            </a:pPr>
            <a:r>
              <a:rPr lang="en-US" altLang="en-US" sz="1800">
                <a:latin typeface="Arial Unicode MS" pitchFamily="34" charset="-128"/>
              </a:rPr>
              <a:t>Iron		  4%		  8%</a:t>
            </a:r>
          </a:p>
        </p:txBody>
      </p:sp>
      <p:sp>
        <p:nvSpPr>
          <p:cNvPr id="24589" name="Rectangle 13">
            <a:extLst>
              <a:ext uri="{FF2B5EF4-FFF2-40B4-BE49-F238E27FC236}">
                <a16:creationId xmlns:a16="http://schemas.microsoft.com/office/drawing/2014/main" id="{74EE2A42-F57C-4FDB-9EF8-DC627E064609}"/>
              </a:ext>
            </a:extLst>
          </p:cNvPr>
          <p:cNvSpPr>
            <a:spLocks noChangeArrowheads="1"/>
          </p:cNvSpPr>
          <p:nvPr/>
        </p:nvSpPr>
        <p:spPr bwMode="auto">
          <a:xfrm>
            <a:off x="304800" y="1419225"/>
            <a:ext cx="8534400" cy="501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24590" name="Line 14">
            <a:extLst>
              <a:ext uri="{FF2B5EF4-FFF2-40B4-BE49-F238E27FC236}">
                <a16:creationId xmlns:a16="http://schemas.microsoft.com/office/drawing/2014/main" id="{6271B4B1-241A-4F99-B887-7C9682916346}"/>
              </a:ext>
            </a:extLst>
          </p:cNvPr>
          <p:cNvSpPr>
            <a:spLocks noChangeShapeType="1"/>
          </p:cNvSpPr>
          <p:nvPr/>
        </p:nvSpPr>
        <p:spPr bwMode="auto">
          <a:xfrm>
            <a:off x="2819400" y="1422400"/>
            <a:ext cx="0" cy="5011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Line 15">
            <a:extLst>
              <a:ext uri="{FF2B5EF4-FFF2-40B4-BE49-F238E27FC236}">
                <a16:creationId xmlns:a16="http://schemas.microsoft.com/office/drawing/2014/main" id="{2CDC4E01-16A6-4E76-A040-8CEF8D0A99FF}"/>
              </a:ext>
            </a:extLst>
          </p:cNvPr>
          <p:cNvSpPr>
            <a:spLocks noChangeShapeType="1"/>
          </p:cNvSpPr>
          <p:nvPr/>
        </p:nvSpPr>
        <p:spPr bwMode="auto">
          <a:xfrm>
            <a:off x="4724400" y="1422400"/>
            <a:ext cx="0" cy="5002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Line 16">
            <a:extLst>
              <a:ext uri="{FF2B5EF4-FFF2-40B4-BE49-F238E27FC236}">
                <a16:creationId xmlns:a16="http://schemas.microsoft.com/office/drawing/2014/main" id="{7F7E689D-1DC1-4387-8590-A8ABB49A82DC}"/>
              </a:ext>
            </a:extLst>
          </p:cNvPr>
          <p:cNvSpPr>
            <a:spLocks noChangeShapeType="1"/>
          </p:cNvSpPr>
          <p:nvPr/>
        </p:nvSpPr>
        <p:spPr bwMode="auto">
          <a:xfrm>
            <a:off x="5715000" y="1422400"/>
            <a:ext cx="0" cy="501015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Line 17">
            <a:extLst>
              <a:ext uri="{FF2B5EF4-FFF2-40B4-BE49-F238E27FC236}">
                <a16:creationId xmlns:a16="http://schemas.microsoft.com/office/drawing/2014/main" id="{B2737FA5-86AF-4AD9-8CA8-71E18E7DD67E}"/>
              </a:ext>
            </a:extLst>
          </p:cNvPr>
          <p:cNvSpPr>
            <a:spLocks noChangeShapeType="1"/>
          </p:cNvSpPr>
          <p:nvPr/>
        </p:nvSpPr>
        <p:spPr bwMode="auto">
          <a:xfrm>
            <a:off x="7924800" y="1422400"/>
            <a:ext cx="0" cy="5005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4" name="Oval 5">
            <a:extLst>
              <a:ext uri="{FF2B5EF4-FFF2-40B4-BE49-F238E27FC236}">
                <a16:creationId xmlns:a16="http://schemas.microsoft.com/office/drawing/2014/main" id="{5CDCA89E-9119-4F8A-B50A-4D98FF1E904E}"/>
              </a:ext>
            </a:extLst>
          </p:cNvPr>
          <p:cNvSpPr>
            <a:spLocks noChangeArrowheads="1"/>
          </p:cNvSpPr>
          <p:nvPr/>
        </p:nvSpPr>
        <p:spPr bwMode="auto">
          <a:xfrm>
            <a:off x="2933700" y="1909763"/>
            <a:ext cx="1638300" cy="51911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24595" name="Oval 6">
            <a:extLst>
              <a:ext uri="{FF2B5EF4-FFF2-40B4-BE49-F238E27FC236}">
                <a16:creationId xmlns:a16="http://schemas.microsoft.com/office/drawing/2014/main" id="{56D846B5-8728-41B4-A90D-076B24A71C37}"/>
              </a:ext>
            </a:extLst>
          </p:cNvPr>
          <p:cNvSpPr>
            <a:spLocks noChangeArrowheads="1"/>
          </p:cNvSpPr>
          <p:nvPr/>
        </p:nvSpPr>
        <p:spPr bwMode="auto">
          <a:xfrm>
            <a:off x="5905500" y="1898650"/>
            <a:ext cx="1562100" cy="5302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pic>
        <p:nvPicPr>
          <p:cNvPr id="2" name="Audio 1">
            <a:hlinkClick r:id="" action="ppaction://media"/>
            <a:extLst>
              <a:ext uri="{FF2B5EF4-FFF2-40B4-BE49-F238E27FC236}">
                <a16:creationId xmlns:a16="http://schemas.microsoft.com/office/drawing/2014/main" id="{F6B44DD3-3AE6-4942-9312-93D2760DF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86515"/>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6918AD7-BEB4-418B-9228-A40B3440B70F}"/>
              </a:ext>
            </a:extLst>
          </p:cNvPr>
          <p:cNvSpPr>
            <a:spLocks noGrp="1" noChangeArrowheads="1"/>
          </p:cNvSpPr>
          <p:nvPr>
            <p:ph type="title"/>
          </p:nvPr>
        </p:nvSpPr>
        <p:spPr>
          <a:xfrm>
            <a:off x="-12700" y="274638"/>
            <a:ext cx="9144000" cy="1143000"/>
          </a:xfrm>
        </p:spPr>
        <p:txBody>
          <a:bodyPr/>
          <a:lstStyle/>
          <a:p>
            <a:pPr eaLnBrk="1" hangingPunct="1">
              <a:defRPr/>
            </a:pPr>
            <a:r>
              <a:rPr lang="en-US">
                <a:solidFill>
                  <a:srgbClr val="FFFF00"/>
                </a:solidFill>
                <a:ea typeface="+mj-ea"/>
              </a:rPr>
              <a:t>Limit These Nutrients</a:t>
            </a:r>
          </a:p>
        </p:txBody>
      </p:sp>
      <p:sp>
        <p:nvSpPr>
          <p:cNvPr id="16387" name="Rectangle 3">
            <a:extLst>
              <a:ext uri="{FF2B5EF4-FFF2-40B4-BE49-F238E27FC236}">
                <a16:creationId xmlns:a16="http://schemas.microsoft.com/office/drawing/2014/main" id="{B1638342-3FD8-4053-8BC4-42FA226D7829}"/>
              </a:ext>
            </a:extLst>
          </p:cNvPr>
          <p:cNvSpPr>
            <a:spLocks noGrp="1" noChangeArrowheads="1"/>
          </p:cNvSpPr>
          <p:nvPr>
            <p:ph type="body" sz="half" idx="1"/>
          </p:nvPr>
        </p:nvSpPr>
        <p:spPr>
          <a:xfrm>
            <a:off x="558800" y="2354263"/>
            <a:ext cx="3817938" cy="2027237"/>
          </a:xfrm>
        </p:spPr>
        <p:txBody>
          <a:bodyPr/>
          <a:lstStyle/>
          <a:p>
            <a:pPr eaLnBrk="1" hangingPunct="1">
              <a:buClr>
                <a:srgbClr val="000000"/>
              </a:buClr>
              <a:buFontTx/>
              <a:buNone/>
              <a:defRPr/>
            </a:pPr>
            <a:r>
              <a:rPr lang="en-US">
                <a:ea typeface="+mn-ea"/>
              </a:rPr>
              <a:t>   </a:t>
            </a:r>
            <a:r>
              <a:rPr lang="en-US" sz="2800">
                <a:ea typeface="+mn-ea"/>
              </a:rPr>
              <a:t>The</a:t>
            </a:r>
            <a:r>
              <a:rPr lang="en-US" sz="2800">
                <a:solidFill>
                  <a:schemeClr val="bg1"/>
                </a:solidFill>
                <a:ea typeface="+mn-ea"/>
              </a:rPr>
              <a:t> </a:t>
            </a:r>
            <a:r>
              <a:rPr lang="en-US" sz="2800">
                <a:ea typeface="+mn-ea"/>
              </a:rPr>
              <a:t>goal is to stay BELOW 100% of the DV for each of these nutrients per day.</a:t>
            </a:r>
            <a:r>
              <a:rPr lang="en-US">
                <a:ea typeface="+mn-ea"/>
              </a:rPr>
              <a:t> </a:t>
            </a:r>
          </a:p>
        </p:txBody>
      </p:sp>
      <p:pic>
        <p:nvPicPr>
          <p:cNvPr id="16388" name="Picture 4" descr="Nutrition label section of fats (total, saturated, trans), cholesterol, and sodium. ">
            <a:extLst>
              <a:ext uri="{FF2B5EF4-FFF2-40B4-BE49-F238E27FC236}">
                <a16:creationId xmlns:a16="http://schemas.microsoft.com/office/drawing/2014/main" id="{C7E45E90-BF04-4254-8CDD-D6B09BD17868}"/>
              </a:ext>
            </a:extLst>
          </p:cNvPr>
          <p:cNvPicPr>
            <a:picLocks noGrp="1" noChangeAspect="1" noChangeArrowheads="1"/>
          </p:cNvPicPr>
          <p:nvPr>
            <p:ph type="clipArt" sz="half" idx="2"/>
          </p:nvPr>
        </p:nvPicPr>
        <p:blipFill>
          <a:blip r:embed="rId3"/>
          <a:srcRect/>
          <a:stretch>
            <a:fillRect/>
          </a:stretch>
        </p:blipFill>
        <p:spPr>
          <a:xfrm>
            <a:off x="4876800" y="2576513"/>
            <a:ext cx="3810000" cy="1703387"/>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2" name="Audio 1">
            <a:hlinkClick r:id="" action="ppaction://media"/>
            <a:extLst>
              <a:ext uri="{FF2B5EF4-FFF2-40B4-BE49-F238E27FC236}">
                <a16:creationId xmlns:a16="http://schemas.microsoft.com/office/drawing/2014/main" id="{0D7BCAA3-D670-454F-8FB2-3AC29E645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84662"/>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62F0746-4B25-4EAF-B259-9597B6927103}"/>
              </a:ext>
            </a:extLst>
          </p:cNvPr>
          <p:cNvSpPr>
            <a:spLocks noGrp="1" noChangeArrowheads="1"/>
          </p:cNvSpPr>
          <p:nvPr>
            <p:ph type="title"/>
          </p:nvPr>
        </p:nvSpPr>
        <p:spPr>
          <a:xfrm>
            <a:off x="0" y="274638"/>
            <a:ext cx="9144000" cy="1143000"/>
          </a:xfrm>
        </p:spPr>
        <p:txBody>
          <a:bodyPr/>
          <a:lstStyle/>
          <a:p>
            <a:pPr eaLnBrk="1" hangingPunct="1">
              <a:defRPr/>
            </a:pPr>
            <a:r>
              <a:rPr lang="en-US">
                <a:solidFill>
                  <a:srgbClr val="FFFF00"/>
                </a:solidFill>
                <a:ea typeface="+mj-ea"/>
              </a:rPr>
              <a:t>Get Enough of These Nutrients</a:t>
            </a:r>
          </a:p>
        </p:txBody>
      </p:sp>
      <p:sp>
        <p:nvSpPr>
          <p:cNvPr id="18435" name="Rectangle 3">
            <a:extLst>
              <a:ext uri="{FF2B5EF4-FFF2-40B4-BE49-F238E27FC236}">
                <a16:creationId xmlns:a16="http://schemas.microsoft.com/office/drawing/2014/main" id="{E8DDA5BC-8CE2-47A4-B7B3-6CB1A2BC903E}"/>
              </a:ext>
            </a:extLst>
          </p:cNvPr>
          <p:cNvSpPr>
            <a:spLocks noGrp="1" noChangeArrowheads="1"/>
          </p:cNvSpPr>
          <p:nvPr>
            <p:ph type="body" sz="half" idx="2"/>
          </p:nvPr>
        </p:nvSpPr>
        <p:spPr>
          <a:xfrm>
            <a:off x="4572000" y="2628900"/>
            <a:ext cx="3657600" cy="1447800"/>
          </a:xfrm>
        </p:spPr>
        <p:txBody>
          <a:bodyPr/>
          <a:lstStyle/>
          <a:p>
            <a:pPr eaLnBrk="1" hangingPunct="1">
              <a:buFontTx/>
              <a:buNone/>
              <a:defRPr/>
            </a:pPr>
            <a:r>
              <a:rPr lang="en-US" sz="2400">
                <a:ea typeface="+mn-ea"/>
              </a:rPr>
              <a:t>   Try to get 100% of the DV for each of these nutrients each day.</a:t>
            </a:r>
          </a:p>
        </p:txBody>
      </p:sp>
      <p:pic>
        <p:nvPicPr>
          <p:cNvPr id="18436" name="Picture 4" descr="Nutrition label sample of dietary fiber, vitamin A, vitamin C, calcium, and iron.">
            <a:extLst>
              <a:ext uri="{FF2B5EF4-FFF2-40B4-BE49-F238E27FC236}">
                <a16:creationId xmlns:a16="http://schemas.microsoft.com/office/drawing/2014/main" id="{DA901819-506A-4E73-8A4F-7F2586B4288A}"/>
              </a:ext>
            </a:extLst>
          </p:cNvPr>
          <p:cNvPicPr>
            <a:picLocks noGrp="1" noChangeAspect="1" noChangeArrowheads="1"/>
          </p:cNvPicPr>
          <p:nvPr>
            <p:ph type="clipArt" sz="half" idx="1"/>
          </p:nvPr>
        </p:nvPicPr>
        <p:blipFill>
          <a:blip r:embed="rId3"/>
          <a:srcRect/>
          <a:stretch>
            <a:fillRect/>
          </a:stretch>
        </p:blipFill>
        <p:spPr>
          <a:xfrm>
            <a:off x="482600" y="2286000"/>
            <a:ext cx="3810000" cy="22098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2" name="Audio 1">
            <a:hlinkClick r:id="" action="ppaction://media"/>
            <a:extLst>
              <a:ext uri="{FF2B5EF4-FFF2-40B4-BE49-F238E27FC236}">
                <a16:creationId xmlns:a16="http://schemas.microsoft.com/office/drawing/2014/main" id="{EDD4BCAF-02AE-4A7B-B82B-45EF0085B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213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FA7EC5D1-F8C5-4F07-933A-0DDA517E0B4D}"/>
              </a:ext>
            </a:extLst>
          </p:cNvPr>
          <p:cNvSpPr>
            <a:spLocks noGrp="1" noChangeArrowheads="1"/>
          </p:cNvSpPr>
          <p:nvPr>
            <p:ph type="title"/>
          </p:nvPr>
        </p:nvSpPr>
        <p:spPr>
          <a:xfrm>
            <a:off x="812800" y="274638"/>
            <a:ext cx="7467600" cy="1143000"/>
          </a:xfrm>
        </p:spPr>
        <p:txBody>
          <a:bodyPr/>
          <a:lstStyle/>
          <a:p>
            <a:pPr eaLnBrk="1" hangingPunct="1">
              <a:defRPr/>
            </a:pPr>
            <a:r>
              <a:rPr lang="en-US" sz="4000">
                <a:solidFill>
                  <a:srgbClr val="FFFF00"/>
                </a:solidFill>
                <a:ea typeface="+mj-ea"/>
              </a:rPr>
              <a:t>The Footnote</a:t>
            </a:r>
          </a:p>
        </p:txBody>
      </p:sp>
      <p:sp>
        <p:nvSpPr>
          <p:cNvPr id="168963" name="Rectangle 3">
            <a:extLst>
              <a:ext uri="{FF2B5EF4-FFF2-40B4-BE49-F238E27FC236}">
                <a16:creationId xmlns:a16="http://schemas.microsoft.com/office/drawing/2014/main" id="{34FB088C-D583-4AF3-844F-C10F99E75AB5}"/>
              </a:ext>
            </a:extLst>
          </p:cNvPr>
          <p:cNvSpPr>
            <a:spLocks noGrp="1" noChangeArrowheads="1"/>
          </p:cNvSpPr>
          <p:nvPr>
            <p:ph type="body" sz="half" idx="1"/>
          </p:nvPr>
        </p:nvSpPr>
        <p:spPr/>
        <p:txBody>
          <a:bodyPr/>
          <a:lstStyle/>
          <a:p>
            <a:pPr eaLnBrk="1" hangingPunct="1">
              <a:buFontTx/>
              <a:buNone/>
              <a:defRPr/>
            </a:pPr>
            <a:r>
              <a:rPr lang="en-US" sz="2800">
                <a:ea typeface="+mn-ea"/>
              </a:rPr>
              <a:t>   </a:t>
            </a:r>
          </a:p>
        </p:txBody>
      </p:sp>
      <p:pic>
        <p:nvPicPr>
          <p:cNvPr id="168965" name="Picture 5" descr="The footnote of a label.">
            <a:extLst>
              <a:ext uri="{FF2B5EF4-FFF2-40B4-BE49-F238E27FC236}">
                <a16:creationId xmlns:a16="http://schemas.microsoft.com/office/drawing/2014/main" id="{89028B1F-AA38-4EC2-B003-95A28B8BD7A9}"/>
              </a:ext>
            </a:extLst>
          </p:cNvPr>
          <p:cNvPicPr>
            <a:picLocks noGrp="1" noChangeAspect="1" noChangeArrowheads="1"/>
          </p:cNvPicPr>
          <p:nvPr>
            <p:ph sz="quarter" idx="3"/>
          </p:nvPr>
        </p:nvPicPr>
        <p:blipFill>
          <a:blip r:embed="rId3"/>
          <a:srcRect/>
          <a:stretch>
            <a:fillRect/>
          </a:stretch>
        </p:blipFill>
        <p:spPr>
          <a:xfrm>
            <a:off x="1981200" y="2092325"/>
            <a:ext cx="5181600" cy="25908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524BB447-04FD-4DF4-A373-F18508DA329C}"/>
              </a:ext>
            </a:extLst>
          </p:cNvPr>
          <p:cNvSpPr>
            <a:spLocks noGrp="1" noChangeArrowheads="1"/>
          </p:cNvSpPr>
          <p:nvPr>
            <p:ph type="title"/>
          </p:nvPr>
        </p:nvSpPr>
        <p:spPr/>
        <p:txBody>
          <a:bodyPr/>
          <a:lstStyle/>
          <a:p>
            <a:pPr eaLnBrk="1" hangingPunct="1">
              <a:defRPr/>
            </a:pPr>
            <a:r>
              <a:rPr lang="en-US">
                <a:solidFill>
                  <a:srgbClr val="FFFF00"/>
                </a:solidFill>
                <a:ea typeface="+mj-ea"/>
              </a:rPr>
              <a:t>The Percent Daily Value</a:t>
            </a:r>
          </a:p>
        </p:txBody>
      </p:sp>
      <p:sp>
        <p:nvSpPr>
          <p:cNvPr id="194563" name="Rectangle 3">
            <a:extLst>
              <a:ext uri="{FF2B5EF4-FFF2-40B4-BE49-F238E27FC236}">
                <a16:creationId xmlns:a16="http://schemas.microsoft.com/office/drawing/2014/main" id="{6BF06608-44B7-4388-83A8-5C8D0EDF3B47}"/>
              </a:ext>
            </a:extLst>
          </p:cNvPr>
          <p:cNvSpPr>
            <a:spLocks noGrp="1" noChangeArrowheads="1"/>
          </p:cNvSpPr>
          <p:nvPr>
            <p:ph type="body" sz="half" idx="1"/>
          </p:nvPr>
        </p:nvSpPr>
        <p:spPr>
          <a:xfrm>
            <a:off x="457200" y="2393950"/>
            <a:ext cx="4343400" cy="1917700"/>
          </a:xfrm>
        </p:spPr>
        <p:txBody>
          <a:bodyPr/>
          <a:lstStyle/>
          <a:p>
            <a:pPr eaLnBrk="1" hangingPunct="1">
              <a:buFontTx/>
              <a:buNone/>
              <a:defRPr/>
            </a:pPr>
            <a:r>
              <a:rPr lang="en-US" sz="2800" dirty="0">
                <a:ea typeface="+mn-ea"/>
              </a:rPr>
              <a:t>    The % DV is based on </a:t>
            </a:r>
            <a:r>
              <a:rPr lang="en-US" sz="2800" b="1" u="sng" dirty="0">
                <a:ea typeface="+mn-ea"/>
              </a:rPr>
              <a:t>100% </a:t>
            </a:r>
            <a:r>
              <a:rPr lang="en-US" sz="2800" dirty="0">
                <a:ea typeface="+mn-ea"/>
              </a:rPr>
              <a:t>of the daily value for </a:t>
            </a:r>
            <a:r>
              <a:rPr lang="en-US" sz="2800" b="1" u="sng" dirty="0">
                <a:ea typeface="+mn-ea"/>
              </a:rPr>
              <a:t>each</a:t>
            </a:r>
            <a:r>
              <a:rPr lang="en-US" sz="2800" dirty="0">
                <a:ea typeface="+mn-ea"/>
              </a:rPr>
              <a:t> nutrient.</a:t>
            </a:r>
          </a:p>
        </p:txBody>
      </p:sp>
      <p:sp>
        <p:nvSpPr>
          <p:cNvPr id="32772" name="Rectangle 4">
            <a:extLst>
              <a:ext uri="{FF2B5EF4-FFF2-40B4-BE49-F238E27FC236}">
                <a16:creationId xmlns:a16="http://schemas.microsoft.com/office/drawing/2014/main" id="{D057C522-C5D0-4F1A-B85D-B4FA31832342}"/>
              </a:ext>
            </a:extLst>
          </p:cNvPr>
          <p:cNvSpPr>
            <a:spLocks noChangeArrowheads="1"/>
          </p:cNvSpPr>
          <p:nvPr/>
        </p:nvSpPr>
        <p:spPr bwMode="auto">
          <a:xfrm>
            <a:off x="4121150" y="1668463"/>
            <a:ext cx="9144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graphicFrame>
        <p:nvGraphicFramePr>
          <p:cNvPr id="32773" name="Object 14" descr="Sample label of % daily value and nutrients.">
            <a:extLst>
              <a:ext uri="{FF2B5EF4-FFF2-40B4-BE49-F238E27FC236}">
                <a16:creationId xmlns:a16="http://schemas.microsoft.com/office/drawing/2014/main" id="{33539D0C-0CDB-4DEA-8CA3-8EC1652C6511}"/>
              </a:ext>
            </a:extLst>
          </p:cNvPr>
          <p:cNvGraphicFramePr>
            <a:graphicFrameLocks noChangeAspect="1"/>
          </p:cNvGraphicFramePr>
          <p:nvPr>
            <p:ph sz="half" idx="2"/>
          </p:nvPr>
        </p:nvGraphicFramePr>
        <p:xfrm>
          <a:off x="5707063" y="1417638"/>
          <a:ext cx="1963737" cy="4964112"/>
        </p:xfrm>
        <a:graphic>
          <a:graphicData uri="http://schemas.openxmlformats.org/presentationml/2006/ole">
            <mc:AlternateContent xmlns:mc="http://schemas.openxmlformats.org/markup-compatibility/2006">
              <mc:Choice xmlns:v="urn:schemas-microsoft-com:vml" Requires="v">
                <p:oleObj spid="_x0000_s32774" name="Bitmap Image" r:id="rId4" imgW="1209524" imgH="3057143" progId="Paint.Picture">
                  <p:embed/>
                </p:oleObj>
              </mc:Choice>
              <mc:Fallback>
                <p:oleObj name="Bitmap Image" r:id="rId4" imgW="1209524" imgH="3057143" progId="Paint.Picture">
                  <p:embed/>
                  <p:pic>
                    <p:nvPicPr>
                      <p:cNvPr id="0" name="Object 14" descr="Sample label of % daily value and nutri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7063" y="1417638"/>
                        <a:ext cx="1963737" cy="496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818" name="Object 24" descr="Trans fat, sugars, protein have unstated %DV.">
            <a:extLst>
              <a:ext uri="{FF2B5EF4-FFF2-40B4-BE49-F238E27FC236}">
                <a16:creationId xmlns:a16="http://schemas.microsoft.com/office/drawing/2014/main" id="{0A21FA74-86EB-45CF-8F98-5A8ABB0D182B}"/>
              </a:ext>
            </a:extLst>
          </p:cNvPr>
          <p:cNvGraphicFramePr>
            <a:graphicFrameLocks noChangeAspect="1"/>
          </p:cNvGraphicFramePr>
          <p:nvPr>
            <p:ph sz="half" idx="2"/>
          </p:nvPr>
        </p:nvGraphicFramePr>
        <p:xfrm>
          <a:off x="4838700" y="1417638"/>
          <a:ext cx="3086100" cy="4908550"/>
        </p:xfrm>
        <a:graphic>
          <a:graphicData uri="http://schemas.openxmlformats.org/presentationml/2006/ole">
            <mc:AlternateContent xmlns:mc="http://schemas.openxmlformats.org/markup-compatibility/2006">
              <mc:Choice xmlns:v="urn:schemas-microsoft-com:vml" Requires="v">
                <p:oleObj spid="_x0000_s34823" name="Bitmap Image" r:id="rId4" imgW="2742857" imgH="4361905" progId="Paint.Picture">
                  <p:embed/>
                </p:oleObj>
              </mc:Choice>
              <mc:Fallback>
                <p:oleObj name="Bitmap Image" r:id="rId4" imgW="2742857" imgH="4361905" progId="Paint.Picture">
                  <p:embed/>
                  <p:pic>
                    <p:nvPicPr>
                      <p:cNvPr id="0" name="Object 24" descr="Trans fat, sugars, protein have unstated %D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700" y="1417638"/>
                        <a:ext cx="30861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0962" name="Rectangle 2">
            <a:extLst>
              <a:ext uri="{FF2B5EF4-FFF2-40B4-BE49-F238E27FC236}">
                <a16:creationId xmlns:a16="http://schemas.microsoft.com/office/drawing/2014/main" id="{B984FF07-81F8-4443-9A19-ADDB14292DFB}"/>
              </a:ext>
            </a:extLst>
          </p:cNvPr>
          <p:cNvSpPr>
            <a:spLocks noGrp="1" noChangeArrowheads="1"/>
          </p:cNvSpPr>
          <p:nvPr>
            <p:ph type="title"/>
          </p:nvPr>
        </p:nvSpPr>
        <p:spPr/>
        <p:txBody>
          <a:bodyPr/>
          <a:lstStyle/>
          <a:p>
            <a:pPr eaLnBrk="1" hangingPunct="1">
              <a:defRPr/>
            </a:pPr>
            <a:r>
              <a:rPr lang="en-US" dirty="0">
                <a:solidFill>
                  <a:srgbClr val="FFFF00"/>
                </a:solidFill>
                <a:ea typeface="+mj-ea"/>
              </a:rPr>
              <a:t>No % Daily Value</a:t>
            </a:r>
          </a:p>
        </p:txBody>
      </p:sp>
      <p:sp>
        <p:nvSpPr>
          <p:cNvPr id="40967" name="Rectangle 7">
            <a:extLst>
              <a:ext uri="{FF2B5EF4-FFF2-40B4-BE49-F238E27FC236}">
                <a16:creationId xmlns:a16="http://schemas.microsoft.com/office/drawing/2014/main" id="{9FAA2EDF-5A33-4406-95A9-A08FB3586015}"/>
              </a:ext>
            </a:extLst>
          </p:cNvPr>
          <p:cNvSpPr>
            <a:spLocks noGrp="1" noChangeArrowheads="1"/>
          </p:cNvSpPr>
          <p:nvPr>
            <p:ph type="body" sz="half" idx="1"/>
          </p:nvPr>
        </p:nvSpPr>
        <p:spPr>
          <a:xfrm>
            <a:off x="457200" y="1993900"/>
            <a:ext cx="4038600" cy="4525963"/>
          </a:xfrm>
        </p:spPr>
        <p:txBody>
          <a:bodyPr/>
          <a:lstStyle/>
          <a:p>
            <a:pPr eaLnBrk="1" hangingPunct="1">
              <a:spcBef>
                <a:spcPct val="70000"/>
              </a:spcBef>
              <a:defRPr/>
            </a:pPr>
            <a:r>
              <a:rPr lang="en-US" b="1" i="1" dirty="0">
                <a:ea typeface="+mn-ea"/>
              </a:rPr>
              <a:t>Trans</a:t>
            </a:r>
            <a:r>
              <a:rPr lang="en-US" b="1" dirty="0">
                <a:ea typeface="+mn-ea"/>
              </a:rPr>
              <a:t> Fat</a:t>
            </a:r>
          </a:p>
          <a:p>
            <a:pPr eaLnBrk="1" hangingPunct="1">
              <a:spcBef>
                <a:spcPct val="70000"/>
              </a:spcBef>
              <a:defRPr/>
            </a:pPr>
            <a:r>
              <a:rPr lang="en-US" b="1" dirty="0">
                <a:ea typeface="+mn-ea"/>
              </a:rPr>
              <a:t>Sugars</a:t>
            </a:r>
          </a:p>
          <a:p>
            <a:pPr eaLnBrk="1" hangingPunct="1">
              <a:spcBef>
                <a:spcPct val="70000"/>
              </a:spcBef>
              <a:defRPr/>
            </a:pPr>
            <a:r>
              <a:rPr lang="en-US" b="1" dirty="0">
                <a:ea typeface="+mn-ea"/>
              </a:rPr>
              <a:t>Protein</a:t>
            </a:r>
            <a:endParaRPr lang="en-US" sz="2800" b="1" dirty="0">
              <a:ea typeface="+mn-ea"/>
            </a:endParaRPr>
          </a:p>
        </p:txBody>
      </p:sp>
      <p:sp>
        <p:nvSpPr>
          <p:cNvPr id="34821" name="Oval 21">
            <a:extLst>
              <a:ext uri="{FF2B5EF4-FFF2-40B4-BE49-F238E27FC236}">
                <a16:creationId xmlns:a16="http://schemas.microsoft.com/office/drawing/2014/main" id="{FB44D923-6217-467B-87C9-78B552BD638C}"/>
              </a:ext>
            </a:extLst>
          </p:cNvPr>
          <p:cNvSpPr>
            <a:spLocks noChangeArrowheads="1"/>
          </p:cNvSpPr>
          <p:nvPr/>
        </p:nvSpPr>
        <p:spPr bwMode="auto">
          <a:xfrm>
            <a:off x="4572000" y="3568700"/>
            <a:ext cx="3581400" cy="3429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
        <p:nvSpPr>
          <p:cNvPr id="34822" name="Oval 22">
            <a:extLst>
              <a:ext uri="{FF2B5EF4-FFF2-40B4-BE49-F238E27FC236}">
                <a16:creationId xmlns:a16="http://schemas.microsoft.com/office/drawing/2014/main" id="{A1DB6A34-AF29-4143-9ED0-9CFCA31983CE}"/>
              </a:ext>
            </a:extLst>
          </p:cNvPr>
          <p:cNvSpPr>
            <a:spLocks noChangeArrowheads="1"/>
          </p:cNvSpPr>
          <p:nvPr/>
        </p:nvSpPr>
        <p:spPr bwMode="auto">
          <a:xfrm>
            <a:off x="4241800" y="4648200"/>
            <a:ext cx="3911600" cy="6477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p>
        </p:txBody>
      </p:sp>
    </p:spTree>
  </p:cSld>
  <p:clrMapOvr>
    <a:masterClrMapping/>
  </p:clrMapOvr>
  <p:transition/>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5131</TotalTime>
  <Words>2022</Words>
  <Application>Microsoft Office PowerPoint</Application>
  <PresentationFormat>On-screen Show (4:3)</PresentationFormat>
  <Paragraphs>259</Paragraphs>
  <Slides>28</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MS PGothic</vt:lpstr>
      <vt:lpstr>Arial Unicode MS</vt:lpstr>
      <vt:lpstr>&amp;quot</vt:lpstr>
      <vt:lpstr>Default Design</vt:lpstr>
      <vt:lpstr>Paintbrush Picture</vt:lpstr>
      <vt:lpstr>PowerPoint Presentation</vt:lpstr>
      <vt:lpstr>FOOD LABELS!!!</vt:lpstr>
      <vt:lpstr>PowerPoint Presentation</vt:lpstr>
      <vt:lpstr>One or Two Servings?</vt:lpstr>
      <vt:lpstr>Limit These Nutrients</vt:lpstr>
      <vt:lpstr>Get Enough of These Nutrients</vt:lpstr>
      <vt:lpstr>The Footnote</vt:lpstr>
      <vt:lpstr>The Percent Daily Value</vt:lpstr>
      <vt:lpstr>No % Daily Value</vt:lpstr>
      <vt:lpstr>Read the Nutrition Facts Label For Total Sugars</vt:lpstr>
      <vt:lpstr>Look at the Ingredient List  for Added Sugars</vt:lpstr>
      <vt:lpstr>Different Names for Sugar:</vt:lpstr>
      <vt:lpstr>PowerPoint Presentation</vt:lpstr>
      <vt:lpstr>PowerPoint Presentation</vt:lpstr>
      <vt:lpstr>PowerPoint Presentation</vt:lpstr>
      <vt:lpstr>PowerPoint Presentation</vt:lpstr>
      <vt:lpstr>PowerPoint Presentation</vt:lpstr>
      <vt:lpstr>Practice!</vt:lpstr>
      <vt:lpstr>I ate 1 serving of this food…</vt:lpstr>
      <vt:lpstr>PowerPoint Presentation</vt:lpstr>
      <vt:lpstr>PowerPoint Presentation</vt:lpstr>
      <vt:lpstr>This time we only ate 2.5 servings… </vt:lpstr>
      <vt:lpstr>PowerPoint Presentation</vt:lpstr>
      <vt:lpstr>PowerPoint Presentation</vt:lpstr>
      <vt:lpstr>Your turn to practice!</vt:lpstr>
      <vt:lpstr>PowerPoint Presentation</vt:lpstr>
      <vt:lpstr>PowerPoint Presentation</vt:lpstr>
      <vt:lpstr>Did you get it right? Questions? PLEASE contact me and ask!</vt:lpstr>
    </vt:vector>
  </TitlesOfParts>
  <Company>CFSAN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NUTRITION LABEL  Easy Ways to Use the Label  For Healthy Eating</dc:title>
  <dc:creator>FDA</dc:creator>
  <cp:lastModifiedBy>Duke, Samantha</cp:lastModifiedBy>
  <cp:revision>257</cp:revision>
  <dcterms:created xsi:type="dcterms:W3CDTF">2003-11-19T19:59:59Z</dcterms:created>
  <dcterms:modified xsi:type="dcterms:W3CDTF">2020-08-11T20:07:57Z</dcterms:modified>
</cp:coreProperties>
</file>