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57" r:id="rId6"/>
    <p:sldId id="259" r:id="rId7"/>
    <p:sldId id="258" r:id="rId8"/>
    <p:sldId id="261" r:id="rId9"/>
    <p:sldId id="260" r:id="rId10"/>
    <p:sldId id="262" r:id="rId11"/>
    <p:sldId id="263" r:id="rId12"/>
    <p:sldId id="264" r:id="rId13"/>
    <p:sldId id="265" r:id="rId14"/>
    <p:sldId id="266" r:id="rId15"/>
    <p:sldId id="267" r:id="rId16"/>
    <p:sldId id="268" r:id="rId17"/>
    <p:sldId id="269" r:id="rId18"/>
    <p:sldId id="271"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822CE6-F5CE-448C-8961-EADED4821E68}" v="3" dt="2020-10-05T19:03:19.1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4660"/>
  </p:normalViewPr>
  <p:slideViewPr>
    <p:cSldViewPr snapToGrid="0">
      <p:cViewPr varScale="1">
        <p:scale>
          <a:sx n="63" d="100"/>
          <a:sy n="63" d="100"/>
        </p:scale>
        <p:origin x="68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ke, Samantha" userId="f7da25d2-0ba3-498f-a24e-2900dd40345d" providerId="ADAL" clId="{00822CE6-F5CE-448C-8961-EADED4821E68}"/>
    <pc:docChg chg="custSel modSld sldOrd">
      <pc:chgData name="Duke, Samantha" userId="f7da25d2-0ba3-498f-a24e-2900dd40345d" providerId="ADAL" clId="{00822CE6-F5CE-448C-8961-EADED4821E68}" dt="2020-10-05T19:25:38.300" v="59" actId="20577"/>
      <pc:docMkLst>
        <pc:docMk/>
      </pc:docMkLst>
      <pc:sldChg chg="modSp">
        <pc:chgData name="Duke, Samantha" userId="f7da25d2-0ba3-498f-a24e-2900dd40345d" providerId="ADAL" clId="{00822CE6-F5CE-448C-8961-EADED4821E68}" dt="2020-10-05T19:03:19.188" v="53" actId="207"/>
        <pc:sldMkLst>
          <pc:docMk/>
          <pc:sldMk cId="2822853082" sldId="256"/>
        </pc:sldMkLst>
        <pc:spChg chg="mod">
          <ac:chgData name="Duke, Samantha" userId="f7da25d2-0ba3-498f-a24e-2900dd40345d" providerId="ADAL" clId="{00822CE6-F5CE-448C-8961-EADED4821E68}" dt="2020-10-05T19:03:19.188" v="53" actId="207"/>
          <ac:spMkLst>
            <pc:docMk/>
            <pc:sldMk cId="2822853082" sldId="256"/>
            <ac:spMk id="4" creationId="{00000000-0000-0000-0000-000000000000}"/>
          </ac:spMkLst>
        </pc:spChg>
      </pc:sldChg>
      <pc:sldChg chg="ord">
        <pc:chgData name="Duke, Samantha" userId="f7da25d2-0ba3-498f-a24e-2900dd40345d" providerId="ADAL" clId="{00822CE6-F5CE-448C-8961-EADED4821E68}" dt="2020-10-05T18:21:45.014" v="1"/>
        <pc:sldMkLst>
          <pc:docMk/>
          <pc:sldMk cId="495490660" sldId="261"/>
        </pc:sldMkLst>
      </pc:sldChg>
      <pc:sldChg chg="modSp">
        <pc:chgData name="Duke, Samantha" userId="f7da25d2-0ba3-498f-a24e-2900dd40345d" providerId="ADAL" clId="{00822CE6-F5CE-448C-8961-EADED4821E68}" dt="2020-10-05T19:25:38.300" v="59" actId="20577"/>
        <pc:sldMkLst>
          <pc:docMk/>
          <pc:sldMk cId="158712976" sldId="267"/>
        </pc:sldMkLst>
        <pc:spChg chg="mod">
          <ac:chgData name="Duke, Samantha" userId="f7da25d2-0ba3-498f-a24e-2900dd40345d" providerId="ADAL" clId="{00822CE6-F5CE-448C-8961-EADED4821E68}" dt="2020-10-05T19:25:38.300" v="59" actId="20577"/>
          <ac:spMkLst>
            <pc:docMk/>
            <pc:sldMk cId="158712976" sldId="267"/>
            <ac:spMk id="4" creationId="{00000000-0000-0000-0000-000000000000}"/>
          </ac:spMkLst>
        </pc:spChg>
      </pc:sldChg>
      <pc:sldChg chg="modSp">
        <pc:chgData name="Duke, Samantha" userId="f7da25d2-0ba3-498f-a24e-2900dd40345d" providerId="ADAL" clId="{00822CE6-F5CE-448C-8961-EADED4821E68}" dt="2020-10-05T18:43:08.340" v="51" actId="20577"/>
        <pc:sldMkLst>
          <pc:docMk/>
          <pc:sldMk cId="2965862892" sldId="271"/>
        </pc:sldMkLst>
        <pc:spChg chg="mod">
          <ac:chgData name="Duke, Samantha" userId="f7da25d2-0ba3-498f-a24e-2900dd40345d" providerId="ADAL" clId="{00822CE6-F5CE-448C-8961-EADED4821E68}" dt="2020-10-05T18:43:08.340" v="51" actId="20577"/>
          <ac:spMkLst>
            <pc:docMk/>
            <pc:sldMk cId="2965862892" sldId="271"/>
            <ac:spMk id="3" creationId="{85E23E07-00EB-48A3-8E68-8AFC9CF05233}"/>
          </ac:spMkLst>
        </pc:spChg>
      </pc:sldChg>
    </pc:docChg>
  </pc:docChgLst>
  <pc:docChgLst>
    <pc:chgData name="Duke, Samantha" userId="f7da25d2-0ba3-498f-a24e-2900dd40345d" providerId="ADAL" clId="{58728CC8-7C63-47A4-9F14-4B872EDF5369}"/>
    <pc:docChg chg="custSel modSld">
      <pc:chgData name="Duke, Samantha" userId="f7da25d2-0ba3-498f-a24e-2900dd40345d" providerId="ADAL" clId="{58728CC8-7C63-47A4-9F14-4B872EDF5369}" dt="2020-08-20T17:09:18.909" v="80" actId="13926"/>
      <pc:docMkLst>
        <pc:docMk/>
      </pc:docMkLst>
      <pc:sldChg chg="modSp">
        <pc:chgData name="Duke, Samantha" userId="f7da25d2-0ba3-498f-a24e-2900dd40345d" providerId="ADAL" clId="{58728CC8-7C63-47A4-9F14-4B872EDF5369}" dt="2020-08-20T17:05:20.081" v="1" actId="207"/>
        <pc:sldMkLst>
          <pc:docMk/>
          <pc:sldMk cId="2822853082" sldId="256"/>
        </pc:sldMkLst>
        <pc:spChg chg="mod">
          <ac:chgData name="Duke, Samantha" userId="f7da25d2-0ba3-498f-a24e-2900dd40345d" providerId="ADAL" clId="{58728CC8-7C63-47A4-9F14-4B872EDF5369}" dt="2020-08-20T17:05:20.081" v="1" actId="207"/>
          <ac:spMkLst>
            <pc:docMk/>
            <pc:sldMk cId="2822853082" sldId="256"/>
            <ac:spMk id="3" creationId="{00000000-0000-0000-0000-000000000000}"/>
          </ac:spMkLst>
        </pc:spChg>
      </pc:sldChg>
      <pc:sldChg chg="modSp">
        <pc:chgData name="Duke, Samantha" userId="f7da25d2-0ba3-498f-a24e-2900dd40345d" providerId="ADAL" clId="{58728CC8-7C63-47A4-9F14-4B872EDF5369}" dt="2020-08-20T17:06:03.919" v="2" actId="13926"/>
        <pc:sldMkLst>
          <pc:docMk/>
          <pc:sldMk cId="1877775384" sldId="258"/>
        </pc:sldMkLst>
        <pc:spChg chg="mod">
          <ac:chgData name="Duke, Samantha" userId="f7da25d2-0ba3-498f-a24e-2900dd40345d" providerId="ADAL" clId="{58728CC8-7C63-47A4-9F14-4B872EDF5369}" dt="2020-08-20T17:06:03.919" v="2" actId="13926"/>
          <ac:spMkLst>
            <pc:docMk/>
            <pc:sldMk cId="1877775384" sldId="258"/>
            <ac:spMk id="3" creationId="{00000000-0000-0000-0000-000000000000}"/>
          </ac:spMkLst>
        </pc:spChg>
      </pc:sldChg>
      <pc:sldChg chg="modSp">
        <pc:chgData name="Duke, Samantha" userId="f7da25d2-0ba3-498f-a24e-2900dd40345d" providerId="ADAL" clId="{58728CC8-7C63-47A4-9F14-4B872EDF5369}" dt="2020-08-20T17:06:15.472" v="3" actId="13926"/>
        <pc:sldMkLst>
          <pc:docMk/>
          <pc:sldMk cId="495490660" sldId="261"/>
        </pc:sldMkLst>
        <pc:spChg chg="mod">
          <ac:chgData name="Duke, Samantha" userId="f7da25d2-0ba3-498f-a24e-2900dd40345d" providerId="ADAL" clId="{58728CC8-7C63-47A4-9F14-4B872EDF5369}" dt="2020-08-20T17:06:15.472" v="3" actId="13926"/>
          <ac:spMkLst>
            <pc:docMk/>
            <pc:sldMk cId="495490660" sldId="261"/>
            <ac:spMk id="3" creationId="{00000000-0000-0000-0000-000000000000}"/>
          </ac:spMkLst>
        </pc:spChg>
      </pc:sldChg>
      <pc:sldChg chg="modSp">
        <pc:chgData name="Duke, Samantha" userId="f7da25d2-0ba3-498f-a24e-2900dd40345d" providerId="ADAL" clId="{58728CC8-7C63-47A4-9F14-4B872EDF5369}" dt="2020-08-20T17:06:28.117" v="4" actId="13926"/>
        <pc:sldMkLst>
          <pc:docMk/>
          <pc:sldMk cId="1808453275" sldId="262"/>
        </pc:sldMkLst>
        <pc:spChg chg="mod">
          <ac:chgData name="Duke, Samantha" userId="f7da25d2-0ba3-498f-a24e-2900dd40345d" providerId="ADAL" clId="{58728CC8-7C63-47A4-9F14-4B872EDF5369}" dt="2020-08-20T17:06:28.117" v="4" actId="13926"/>
          <ac:spMkLst>
            <pc:docMk/>
            <pc:sldMk cId="1808453275" sldId="262"/>
            <ac:spMk id="3" creationId="{00000000-0000-0000-0000-000000000000}"/>
          </ac:spMkLst>
        </pc:spChg>
      </pc:sldChg>
      <pc:sldChg chg="modSp">
        <pc:chgData name="Duke, Samantha" userId="f7da25d2-0ba3-498f-a24e-2900dd40345d" providerId="ADAL" clId="{58728CC8-7C63-47A4-9F14-4B872EDF5369}" dt="2020-08-20T17:06:50.494" v="6" actId="13926"/>
        <pc:sldMkLst>
          <pc:docMk/>
          <pc:sldMk cId="3589076053" sldId="264"/>
        </pc:sldMkLst>
        <pc:spChg chg="mod">
          <ac:chgData name="Duke, Samantha" userId="f7da25d2-0ba3-498f-a24e-2900dd40345d" providerId="ADAL" clId="{58728CC8-7C63-47A4-9F14-4B872EDF5369}" dt="2020-08-20T17:06:50.494" v="6" actId="13926"/>
          <ac:spMkLst>
            <pc:docMk/>
            <pc:sldMk cId="3589076053" sldId="264"/>
            <ac:spMk id="3" creationId="{00000000-0000-0000-0000-000000000000}"/>
          </ac:spMkLst>
        </pc:spChg>
      </pc:sldChg>
      <pc:sldChg chg="modSp">
        <pc:chgData name="Duke, Samantha" userId="f7da25d2-0ba3-498f-a24e-2900dd40345d" providerId="ADAL" clId="{58728CC8-7C63-47A4-9F14-4B872EDF5369}" dt="2020-08-20T17:07:17.579" v="8" actId="13926"/>
        <pc:sldMkLst>
          <pc:docMk/>
          <pc:sldMk cId="2103988110" sldId="265"/>
        </pc:sldMkLst>
        <pc:spChg chg="mod">
          <ac:chgData name="Duke, Samantha" userId="f7da25d2-0ba3-498f-a24e-2900dd40345d" providerId="ADAL" clId="{58728CC8-7C63-47A4-9F14-4B872EDF5369}" dt="2020-08-20T17:07:17.579" v="8" actId="13926"/>
          <ac:spMkLst>
            <pc:docMk/>
            <pc:sldMk cId="2103988110" sldId="265"/>
            <ac:spMk id="4" creationId="{00000000-0000-0000-0000-000000000000}"/>
          </ac:spMkLst>
        </pc:spChg>
      </pc:sldChg>
      <pc:sldChg chg="modSp">
        <pc:chgData name="Duke, Samantha" userId="f7da25d2-0ba3-498f-a24e-2900dd40345d" providerId="ADAL" clId="{58728CC8-7C63-47A4-9F14-4B872EDF5369}" dt="2020-08-20T17:07:25.212" v="9" actId="13926"/>
        <pc:sldMkLst>
          <pc:docMk/>
          <pc:sldMk cId="2854134645" sldId="266"/>
        </pc:sldMkLst>
        <pc:spChg chg="mod">
          <ac:chgData name="Duke, Samantha" userId="f7da25d2-0ba3-498f-a24e-2900dd40345d" providerId="ADAL" clId="{58728CC8-7C63-47A4-9F14-4B872EDF5369}" dt="2020-08-20T17:07:25.212" v="9" actId="13926"/>
          <ac:spMkLst>
            <pc:docMk/>
            <pc:sldMk cId="2854134645" sldId="266"/>
            <ac:spMk id="4" creationId="{00000000-0000-0000-0000-000000000000}"/>
          </ac:spMkLst>
        </pc:spChg>
      </pc:sldChg>
      <pc:sldChg chg="modSp">
        <pc:chgData name="Duke, Samantha" userId="f7da25d2-0ba3-498f-a24e-2900dd40345d" providerId="ADAL" clId="{58728CC8-7C63-47A4-9F14-4B872EDF5369}" dt="2020-08-20T17:08:55.820" v="79" actId="13926"/>
        <pc:sldMkLst>
          <pc:docMk/>
          <pc:sldMk cId="3583708018" sldId="268"/>
        </pc:sldMkLst>
        <pc:spChg chg="mod">
          <ac:chgData name="Duke, Samantha" userId="f7da25d2-0ba3-498f-a24e-2900dd40345d" providerId="ADAL" clId="{58728CC8-7C63-47A4-9F14-4B872EDF5369}" dt="2020-08-20T17:08:55.820" v="79" actId="13926"/>
          <ac:spMkLst>
            <pc:docMk/>
            <pc:sldMk cId="3583708018" sldId="268"/>
            <ac:spMk id="4" creationId="{00000000-0000-0000-0000-000000000000}"/>
          </ac:spMkLst>
        </pc:spChg>
      </pc:sldChg>
      <pc:sldChg chg="modSp">
        <pc:chgData name="Duke, Samantha" userId="f7da25d2-0ba3-498f-a24e-2900dd40345d" providerId="ADAL" clId="{58728CC8-7C63-47A4-9F14-4B872EDF5369}" dt="2020-08-20T17:09:18.909" v="80" actId="13926"/>
        <pc:sldMkLst>
          <pc:docMk/>
          <pc:sldMk cId="2965862892" sldId="271"/>
        </pc:sldMkLst>
        <pc:spChg chg="mod">
          <ac:chgData name="Duke, Samantha" userId="f7da25d2-0ba3-498f-a24e-2900dd40345d" providerId="ADAL" clId="{58728CC8-7C63-47A4-9F14-4B872EDF5369}" dt="2020-08-20T17:09:18.909" v="80" actId="13926"/>
          <ac:spMkLst>
            <pc:docMk/>
            <pc:sldMk cId="2965862892" sldId="271"/>
            <ac:spMk id="3" creationId="{85E23E07-00EB-48A3-8E68-8AFC9CF052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307766-E2CB-4995-959D-7EBAA340999D}" type="datetimeFigureOut">
              <a:rPr lang="en-US" smtClean="0"/>
              <a:t>10/5/2020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215AD-0819-4ED1-BF13-D006E3DCFCB3}" type="slidenum">
              <a:rPr lang="en-US" smtClean="0"/>
              <a:t>‹#›</a:t>
            </a:fld>
            <a:endParaRPr lang="en-US"/>
          </a:p>
        </p:txBody>
      </p:sp>
    </p:spTree>
    <p:extLst>
      <p:ext uri="{BB962C8B-B14F-4D97-AF65-F5344CB8AC3E}">
        <p14:creationId xmlns:p14="http://schemas.microsoft.com/office/powerpoint/2010/main" val="378355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students what organic means:</a:t>
            </a:r>
            <a:r>
              <a:rPr lang="en-US" baseline="0" dirty="0"/>
              <a:t>  </a:t>
            </a:r>
            <a:r>
              <a:rPr lang="en-US" u="sng" dirty="0"/>
              <a:t>Organic Disorder </a:t>
            </a:r>
            <a:r>
              <a:rPr lang="en-US" dirty="0"/>
              <a:t>- is caused by a physical illness or an injury that affects the brain</a:t>
            </a:r>
          </a:p>
        </p:txBody>
      </p:sp>
      <p:sp>
        <p:nvSpPr>
          <p:cNvPr id="4" name="Slide Number Placeholder 3"/>
          <p:cNvSpPr>
            <a:spLocks noGrp="1"/>
          </p:cNvSpPr>
          <p:nvPr>
            <p:ph type="sldNum" sz="quarter" idx="10"/>
          </p:nvPr>
        </p:nvSpPr>
        <p:spPr/>
        <p:txBody>
          <a:bodyPr/>
          <a:lstStyle/>
          <a:p>
            <a:fld id="{BB0215AD-0819-4ED1-BF13-D006E3DCFCB3}" type="slidenum">
              <a:rPr lang="en-US" smtClean="0"/>
              <a:t>10</a:t>
            </a:fld>
            <a:endParaRPr lang="en-US"/>
          </a:p>
        </p:txBody>
      </p:sp>
    </p:spTree>
    <p:extLst>
      <p:ext uri="{BB962C8B-B14F-4D97-AF65-F5344CB8AC3E}">
        <p14:creationId xmlns:p14="http://schemas.microsoft.com/office/powerpoint/2010/main" val="4249130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2DB17B-A6EB-4FC5-8BDE-B89052B30624}"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866D9-E9A2-49CC-B8B6-858B92F7D6BF}" type="slidenum">
              <a:rPr lang="en-US" smtClean="0"/>
              <a:t>‹#›</a:t>
            </a:fld>
            <a:endParaRPr lang="en-US"/>
          </a:p>
        </p:txBody>
      </p:sp>
    </p:spTree>
    <p:extLst>
      <p:ext uri="{BB962C8B-B14F-4D97-AF65-F5344CB8AC3E}">
        <p14:creationId xmlns:p14="http://schemas.microsoft.com/office/powerpoint/2010/main" val="383271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2DB17B-A6EB-4FC5-8BDE-B89052B30624}"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866D9-E9A2-49CC-B8B6-858B92F7D6BF}" type="slidenum">
              <a:rPr lang="en-US" smtClean="0"/>
              <a:t>‹#›</a:t>
            </a:fld>
            <a:endParaRPr lang="en-US"/>
          </a:p>
        </p:txBody>
      </p:sp>
    </p:spTree>
    <p:extLst>
      <p:ext uri="{BB962C8B-B14F-4D97-AF65-F5344CB8AC3E}">
        <p14:creationId xmlns:p14="http://schemas.microsoft.com/office/powerpoint/2010/main" val="2749500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2DB17B-A6EB-4FC5-8BDE-B89052B30624}"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866D9-E9A2-49CC-B8B6-858B92F7D6BF}" type="slidenum">
              <a:rPr lang="en-US" smtClean="0"/>
              <a:t>‹#›</a:t>
            </a:fld>
            <a:endParaRPr lang="en-US"/>
          </a:p>
        </p:txBody>
      </p:sp>
    </p:spTree>
    <p:extLst>
      <p:ext uri="{BB962C8B-B14F-4D97-AF65-F5344CB8AC3E}">
        <p14:creationId xmlns:p14="http://schemas.microsoft.com/office/powerpoint/2010/main" val="161606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2DB17B-A6EB-4FC5-8BDE-B89052B30624}"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866D9-E9A2-49CC-B8B6-858B92F7D6BF}" type="slidenum">
              <a:rPr lang="en-US" smtClean="0"/>
              <a:t>‹#›</a:t>
            </a:fld>
            <a:endParaRPr lang="en-US"/>
          </a:p>
        </p:txBody>
      </p:sp>
    </p:spTree>
    <p:extLst>
      <p:ext uri="{BB962C8B-B14F-4D97-AF65-F5344CB8AC3E}">
        <p14:creationId xmlns:p14="http://schemas.microsoft.com/office/powerpoint/2010/main" val="3911079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2DB17B-A6EB-4FC5-8BDE-B89052B30624}"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866D9-E9A2-49CC-B8B6-858B92F7D6BF}" type="slidenum">
              <a:rPr lang="en-US" smtClean="0"/>
              <a:t>‹#›</a:t>
            </a:fld>
            <a:endParaRPr lang="en-US"/>
          </a:p>
        </p:txBody>
      </p:sp>
    </p:spTree>
    <p:extLst>
      <p:ext uri="{BB962C8B-B14F-4D97-AF65-F5344CB8AC3E}">
        <p14:creationId xmlns:p14="http://schemas.microsoft.com/office/powerpoint/2010/main" val="1683573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2DB17B-A6EB-4FC5-8BDE-B89052B30624}"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866D9-E9A2-49CC-B8B6-858B92F7D6BF}" type="slidenum">
              <a:rPr lang="en-US" smtClean="0"/>
              <a:t>‹#›</a:t>
            </a:fld>
            <a:endParaRPr lang="en-US"/>
          </a:p>
        </p:txBody>
      </p:sp>
    </p:spTree>
    <p:extLst>
      <p:ext uri="{BB962C8B-B14F-4D97-AF65-F5344CB8AC3E}">
        <p14:creationId xmlns:p14="http://schemas.microsoft.com/office/powerpoint/2010/main" val="3029352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2DB17B-A6EB-4FC5-8BDE-B89052B30624}" type="datetimeFigureOut">
              <a:rPr lang="en-US" smtClean="0"/>
              <a:t>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3866D9-E9A2-49CC-B8B6-858B92F7D6BF}" type="slidenum">
              <a:rPr lang="en-US" smtClean="0"/>
              <a:t>‹#›</a:t>
            </a:fld>
            <a:endParaRPr lang="en-US"/>
          </a:p>
        </p:txBody>
      </p:sp>
    </p:spTree>
    <p:extLst>
      <p:ext uri="{BB962C8B-B14F-4D97-AF65-F5344CB8AC3E}">
        <p14:creationId xmlns:p14="http://schemas.microsoft.com/office/powerpoint/2010/main" val="1723146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2DB17B-A6EB-4FC5-8BDE-B89052B30624}" type="datetimeFigureOut">
              <a:rPr lang="en-US" smtClean="0"/>
              <a:t>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3866D9-E9A2-49CC-B8B6-858B92F7D6BF}" type="slidenum">
              <a:rPr lang="en-US" smtClean="0"/>
              <a:t>‹#›</a:t>
            </a:fld>
            <a:endParaRPr lang="en-US"/>
          </a:p>
        </p:txBody>
      </p:sp>
    </p:spTree>
    <p:extLst>
      <p:ext uri="{BB962C8B-B14F-4D97-AF65-F5344CB8AC3E}">
        <p14:creationId xmlns:p14="http://schemas.microsoft.com/office/powerpoint/2010/main" val="1197709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DB17B-A6EB-4FC5-8BDE-B89052B30624}" type="datetimeFigureOut">
              <a:rPr lang="en-US" smtClean="0"/>
              <a:t>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3866D9-E9A2-49CC-B8B6-858B92F7D6BF}" type="slidenum">
              <a:rPr lang="en-US" smtClean="0"/>
              <a:t>‹#›</a:t>
            </a:fld>
            <a:endParaRPr lang="en-US"/>
          </a:p>
        </p:txBody>
      </p:sp>
    </p:spTree>
    <p:extLst>
      <p:ext uri="{BB962C8B-B14F-4D97-AF65-F5344CB8AC3E}">
        <p14:creationId xmlns:p14="http://schemas.microsoft.com/office/powerpoint/2010/main" val="3713191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2DB17B-A6EB-4FC5-8BDE-B89052B30624}"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866D9-E9A2-49CC-B8B6-858B92F7D6BF}" type="slidenum">
              <a:rPr lang="en-US" smtClean="0"/>
              <a:t>‹#›</a:t>
            </a:fld>
            <a:endParaRPr lang="en-US"/>
          </a:p>
        </p:txBody>
      </p:sp>
    </p:spTree>
    <p:extLst>
      <p:ext uri="{BB962C8B-B14F-4D97-AF65-F5344CB8AC3E}">
        <p14:creationId xmlns:p14="http://schemas.microsoft.com/office/powerpoint/2010/main" val="4266772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2DB17B-A6EB-4FC5-8BDE-B89052B30624}"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866D9-E9A2-49CC-B8B6-858B92F7D6BF}" type="slidenum">
              <a:rPr lang="en-US" smtClean="0"/>
              <a:t>‹#›</a:t>
            </a:fld>
            <a:endParaRPr lang="en-US"/>
          </a:p>
        </p:txBody>
      </p:sp>
    </p:spTree>
    <p:extLst>
      <p:ext uri="{BB962C8B-B14F-4D97-AF65-F5344CB8AC3E}">
        <p14:creationId xmlns:p14="http://schemas.microsoft.com/office/powerpoint/2010/main" val="1623144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DB17B-A6EB-4FC5-8BDE-B89052B30624}" type="datetimeFigureOut">
              <a:rPr lang="en-US" smtClean="0"/>
              <a:t>10/5/2020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866D9-E9A2-49CC-B8B6-858B92F7D6BF}" type="slidenum">
              <a:rPr lang="en-US" smtClean="0"/>
              <a:t>‹#›</a:t>
            </a:fld>
            <a:endParaRPr lang="en-US"/>
          </a:p>
        </p:txBody>
      </p:sp>
    </p:spTree>
    <p:extLst>
      <p:ext uri="{BB962C8B-B14F-4D97-AF65-F5344CB8AC3E}">
        <p14:creationId xmlns:p14="http://schemas.microsoft.com/office/powerpoint/2010/main" val="2742161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CVifJ6I-i7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JDvDCqLCdEE" TargetMode="External"/><Relationship Id="rId2" Type="http://schemas.openxmlformats.org/officeDocument/2006/relationships/hyperlink" Target="https://www.youtube.com/watch?v=1h3Dh5QAD7w" TargetMode="External"/><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hyperlink" Target="https://en.wikiquote.org/wiki/Spiders"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UWiQUzwLv_I"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YxELZyA2bJ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92206" y="1608667"/>
            <a:ext cx="2823275" cy="4501127"/>
          </a:xfrm>
        </p:spPr>
        <p:txBody>
          <a:bodyPr vert="horz" lIns="91440" tIns="45720" rIns="91440" bIns="45720" rtlCol="0" anchor="t">
            <a:normAutofit/>
          </a:bodyPr>
          <a:lstStyle/>
          <a:p>
            <a:pPr algn="r"/>
            <a:r>
              <a:rPr lang="en-US" sz="3200" b="1" kern="1200">
                <a:solidFill>
                  <a:srgbClr val="FFFFFF"/>
                </a:solidFill>
                <a:latin typeface="+mj-lt"/>
                <a:ea typeface="+mj-ea"/>
                <a:cs typeface="+mj-cs"/>
              </a:rPr>
              <a:t>Mental Disorders</a:t>
            </a:r>
            <a:r>
              <a:rPr lang="en-US" sz="3200" kern="1200">
                <a:solidFill>
                  <a:srgbClr val="FFFFFF"/>
                </a:solidFill>
                <a:latin typeface="+mj-lt"/>
                <a:ea typeface="+mj-ea"/>
                <a:cs typeface="+mj-cs"/>
              </a:rPr>
              <a:t>	</a:t>
            </a:r>
          </a:p>
        </p:txBody>
      </p:sp>
      <p:sp>
        <p:nvSpPr>
          <p:cNvPr id="3" name="Subtitle 2"/>
          <p:cNvSpPr>
            <a:spLocks noGrp="1"/>
          </p:cNvSpPr>
          <p:nvPr>
            <p:ph type="subTitle" idx="1"/>
          </p:nvPr>
        </p:nvSpPr>
        <p:spPr>
          <a:xfrm>
            <a:off x="4547698" y="1608667"/>
            <a:ext cx="3421958" cy="4501127"/>
          </a:xfrm>
        </p:spPr>
        <p:txBody>
          <a:bodyPr vert="horz" lIns="91440" tIns="45720" rIns="91440" bIns="45720" rtlCol="0">
            <a:normAutofit/>
          </a:bodyPr>
          <a:lstStyle/>
          <a:p>
            <a:pPr indent="-228600" algn="l">
              <a:buFont typeface="Arial" panose="020B0604020202020204" pitchFamily="34" charset="0"/>
              <a:buChar char="•"/>
            </a:pPr>
            <a:r>
              <a:rPr lang="en-US" sz="2000" dirty="0"/>
              <a:t>A </a:t>
            </a:r>
            <a:r>
              <a:rPr lang="en-US" sz="2000" b="1" u="sng" dirty="0">
                <a:solidFill>
                  <a:schemeClr val="bg1"/>
                </a:solidFill>
                <a:highlight>
                  <a:srgbClr val="FFFF00"/>
                </a:highlight>
              </a:rPr>
              <a:t>Mental Disorder</a:t>
            </a:r>
            <a:r>
              <a:rPr lang="en-US" sz="2000" b="1" dirty="0">
                <a:solidFill>
                  <a:schemeClr val="bg1"/>
                </a:solidFill>
                <a:highlight>
                  <a:srgbClr val="FFFF00"/>
                </a:highlight>
              </a:rPr>
              <a:t> </a:t>
            </a:r>
            <a:r>
              <a:rPr lang="en-US" sz="2000" dirty="0"/>
              <a:t>is an illness of the mind that can affect the thoughts, feelings, and behaviors of a person, preventing him or her from leading a happy, healthful, and productive life.</a:t>
            </a:r>
          </a:p>
        </p:txBody>
      </p:sp>
      <p:sp>
        <p:nvSpPr>
          <p:cNvPr id="4" name="TextBox 3"/>
          <p:cNvSpPr txBox="1"/>
          <p:nvPr/>
        </p:nvSpPr>
        <p:spPr>
          <a:xfrm>
            <a:off x="8289696" y="1608667"/>
            <a:ext cx="3421957" cy="4501127"/>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r>
              <a:rPr lang="en-US" sz="1700" dirty="0"/>
              <a:t>1 in 5 US adults live with a mental disorder that is 46.4% (2019)</a:t>
            </a:r>
          </a:p>
          <a:p>
            <a:pPr marL="285750" indent="-228600">
              <a:lnSpc>
                <a:spcPct val="90000"/>
              </a:lnSpc>
              <a:spcAft>
                <a:spcPts val="600"/>
              </a:spcAft>
              <a:buFont typeface="Arial" panose="020B0604020202020204" pitchFamily="34" charset="0"/>
              <a:buChar char="•"/>
            </a:pPr>
            <a:r>
              <a:rPr lang="en-US" sz="1700" dirty="0"/>
              <a:t>Approximately one in </a:t>
            </a:r>
            <a:r>
              <a:rPr lang="en-US" sz="1700" b="1" dirty="0"/>
              <a:t>five teens</a:t>
            </a:r>
            <a:r>
              <a:rPr lang="en-US" sz="1700" dirty="0"/>
              <a:t> (aged 12 to 18) suffer from at least one mental health disorder.</a:t>
            </a:r>
          </a:p>
          <a:p>
            <a:pPr marL="285750" indent="-228600">
              <a:lnSpc>
                <a:spcPct val="90000"/>
              </a:lnSpc>
              <a:spcAft>
                <a:spcPts val="600"/>
              </a:spcAft>
              <a:buFont typeface="Arial" panose="020B0604020202020204" pitchFamily="34" charset="0"/>
              <a:buChar char="•"/>
            </a:pPr>
            <a:r>
              <a:rPr lang="en-US" sz="1700" dirty="0"/>
              <a:t>Of the 20% of children and adolescents who suffer from mental health problems, only one-third receive the help they need. (2019)</a:t>
            </a:r>
          </a:p>
          <a:p>
            <a:pPr marL="285750" indent="-228600">
              <a:lnSpc>
                <a:spcPct val="90000"/>
              </a:lnSpc>
              <a:spcAft>
                <a:spcPts val="600"/>
              </a:spcAft>
              <a:buFont typeface="Arial" panose="020B0604020202020204" pitchFamily="34" charset="0"/>
              <a:buChar char="•"/>
            </a:pPr>
            <a:r>
              <a:rPr lang="en-US" sz="1700" dirty="0"/>
              <a:t>Some don’t seek help because of the </a:t>
            </a:r>
            <a:r>
              <a:rPr lang="en-US" sz="1700" b="1" i="1" u="sng" dirty="0"/>
              <a:t>Stigma, </a:t>
            </a:r>
            <a:r>
              <a:rPr lang="en-US" sz="1700" dirty="0"/>
              <a:t>mental illness can have.</a:t>
            </a:r>
          </a:p>
          <a:p>
            <a:pPr marL="742950" lvl="1" indent="-228600">
              <a:lnSpc>
                <a:spcPct val="90000"/>
              </a:lnSpc>
              <a:spcAft>
                <a:spcPts val="600"/>
              </a:spcAft>
              <a:buFont typeface="Arial" panose="020B0604020202020204" pitchFamily="34" charset="0"/>
              <a:buChar char="•"/>
            </a:pPr>
            <a:r>
              <a:rPr lang="en-US" sz="1700" b="1" i="1" u="sng" dirty="0">
                <a:solidFill>
                  <a:schemeClr val="bg1"/>
                </a:solidFill>
                <a:highlight>
                  <a:srgbClr val="FFFF00"/>
                </a:highlight>
              </a:rPr>
              <a:t>Stigma</a:t>
            </a:r>
            <a:r>
              <a:rPr lang="en-US" sz="1700" b="1" i="1" u="sng" dirty="0">
                <a:highlight>
                  <a:srgbClr val="FFFF00"/>
                </a:highlight>
              </a:rPr>
              <a:t> i</a:t>
            </a:r>
            <a:r>
              <a:rPr lang="en-US" sz="1700" b="1" i="1" u="sng" dirty="0"/>
              <a:t>s a negative label.</a:t>
            </a:r>
          </a:p>
          <a:p>
            <a:pPr indent="-228600">
              <a:lnSpc>
                <a:spcPct val="90000"/>
              </a:lnSpc>
              <a:spcAft>
                <a:spcPts val="600"/>
              </a:spcAft>
              <a:buFont typeface="Arial" panose="020B0604020202020204" pitchFamily="34" charset="0"/>
              <a:buChar char="•"/>
            </a:pPr>
            <a:endParaRPr lang="en-US" sz="1700" dirty="0"/>
          </a:p>
        </p:txBody>
      </p:sp>
    </p:spTree>
    <p:extLst>
      <p:ext uri="{BB962C8B-B14F-4D97-AF65-F5344CB8AC3E}">
        <p14:creationId xmlns:p14="http://schemas.microsoft.com/office/powerpoint/2010/main" val="282285308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159933" y="995318"/>
            <a:ext cx="9872134" cy="1193968"/>
          </a:xfrm>
          <a:solidFill>
            <a:srgbClr val="FFFFFF"/>
          </a:solidFill>
          <a:ln w="38100">
            <a:solidFill>
              <a:srgbClr val="7F7F7F"/>
            </a:solidFill>
            <a:miter lim="800000"/>
          </a:ln>
        </p:spPr>
        <p:txBody>
          <a:bodyPr vert="horz" lIns="91440" tIns="45720" rIns="91440" bIns="45720" rtlCol="0" anchor="ctr">
            <a:normAutofit/>
          </a:bodyPr>
          <a:lstStyle/>
          <a:p>
            <a:pPr algn="ctr"/>
            <a:r>
              <a:rPr lang="en-US" sz="3600" kern="1200">
                <a:solidFill>
                  <a:srgbClr val="3F3F3F"/>
                </a:solidFill>
                <a:latin typeface="+mj-lt"/>
                <a:ea typeface="+mj-ea"/>
                <a:cs typeface="+mj-cs"/>
              </a:rPr>
              <a:t>Mood Disorders</a:t>
            </a:r>
          </a:p>
        </p:txBody>
      </p:sp>
      <p:sp>
        <p:nvSpPr>
          <p:cNvPr id="3" name="Content Placeholder 2"/>
          <p:cNvSpPr>
            <a:spLocks noGrp="1"/>
          </p:cNvSpPr>
          <p:nvPr>
            <p:ph idx="1"/>
          </p:nvPr>
        </p:nvSpPr>
        <p:spPr>
          <a:xfrm>
            <a:off x="1476915" y="2888250"/>
            <a:ext cx="4297351" cy="2959777"/>
          </a:xfrm>
        </p:spPr>
        <p:txBody>
          <a:bodyPr vert="horz" lIns="91440" tIns="45720" rIns="91440" bIns="45720" rtlCol="0" anchor="t">
            <a:normAutofit/>
          </a:bodyPr>
          <a:lstStyle/>
          <a:p>
            <a:r>
              <a:rPr lang="en-US" sz="2000"/>
              <a:t>2 Most common mood disorders</a:t>
            </a:r>
          </a:p>
          <a:p>
            <a:pPr lvl="1"/>
            <a:r>
              <a:rPr lang="en-US" sz="2000"/>
              <a:t>Clinical Depression</a:t>
            </a:r>
          </a:p>
          <a:p>
            <a:pPr lvl="1"/>
            <a:r>
              <a:rPr lang="en-US" sz="2000"/>
              <a:t>Bipolar Disorder</a:t>
            </a:r>
          </a:p>
        </p:txBody>
      </p:sp>
      <p:cxnSp>
        <p:nvCxnSpPr>
          <p:cNvPr id="11" name="Straight Connector 10">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417731" y="2888250"/>
            <a:ext cx="4292594" cy="2959778"/>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000" dirty="0"/>
              <a:t>A </a:t>
            </a:r>
            <a:r>
              <a:rPr lang="en-US" sz="2000" b="1" u="sng" dirty="0">
                <a:solidFill>
                  <a:schemeClr val="bg1"/>
                </a:solidFill>
                <a:highlight>
                  <a:srgbClr val="FFFF00"/>
                </a:highlight>
              </a:rPr>
              <a:t>mood disorder </a:t>
            </a:r>
            <a:r>
              <a:rPr lang="en-US" sz="2000" dirty="0"/>
              <a:t>is an illness, often with an organic cause, that involves mood extremes that interfere with everyday living.  </a:t>
            </a:r>
          </a:p>
          <a:p>
            <a:pPr indent="-228600">
              <a:lnSpc>
                <a:spcPct val="90000"/>
              </a:lnSpc>
              <a:spcAft>
                <a:spcPts val="600"/>
              </a:spcAft>
              <a:buFont typeface="Arial" panose="020B0604020202020204" pitchFamily="34" charset="0"/>
              <a:buChar char="•"/>
            </a:pPr>
            <a:r>
              <a:rPr lang="en-US" sz="2000" dirty="0"/>
              <a:t>Mood disorders are extreme in both intensity and duration.</a:t>
            </a:r>
          </a:p>
        </p:txBody>
      </p:sp>
    </p:spTree>
    <p:extLst>
      <p:ext uri="{BB962C8B-B14F-4D97-AF65-F5344CB8AC3E}">
        <p14:creationId xmlns:p14="http://schemas.microsoft.com/office/powerpoint/2010/main" val="210398811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1328738" y="3003550"/>
            <a:ext cx="9983788" cy="901700"/>
          </a:xfrm>
          <a:prstGeom prst="rect">
            <a:avLst/>
          </a:prstGeom>
          <a:noFill/>
        </p:spPr>
        <p:txBody>
          <a:bodyPr wrap="square" rtlCol="0" anchor="t">
            <a:normAutofit/>
          </a:bodyPr>
          <a:lstStyle/>
          <a:p>
            <a:pPr>
              <a:lnSpc>
                <a:spcPct val="90000"/>
              </a:lnSpc>
              <a:spcAft>
                <a:spcPts val="600"/>
              </a:spcAft>
            </a:pPr>
            <a:r>
              <a:rPr lang="en-US" sz="2800" b="1" u="sng" dirty="0">
                <a:highlight>
                  <a:srgbClr val="FFFF00"/>
                </a:highlight>
              </a:rPr>
              <a:t>Clinical depression </a:t>
            </a:r>
            <a:r>
              <a:rPr lang="en-US" sz="2800" dirty="0"/>
              <a:t>results from a chemical imbalance that a person cannot over-come without professional help.</a:t>
            </a:r>
          </a:p>
        </p:txBody>
      </p:sp>
      <p:sp>
        <p:nvSpPr>
          <p:cNvPr id="2" name="Title 1"/>
          <p:cNvSpPr>
            <a:spLocks noGrp="1"/>
          </p:cNvSpPr>
          <p:nvPr>
            <p:ph type="title"/>
          </p:nvPr>
        </p:nvSpPr>
        <p:spPr>
          <a:xfrm>
            <a:off x="1286932" y="1204109"/>
            <a:ext cx="10023398" cy="857894"/>
          </a:xfrm>
        </p:spPr>
        <p:txBody>
          <a:bodyPr>
            <a:normAutofit/>
          </a:bodyPr>
          <a:lstStyle/>
          <a:p>
            <a:r>
              <a:rPr lang="en-US" sz="4000" b="1">
                <a:solidFill>
                  <a:srgbClr val="FFFFFF"/>
                </a:solidFill>
              </a:rPr>
              <a:t>Clinical Depression- </a:t>
            </a:r>
            <a:r>
              <a:rPr lang="en-US" sz="4000">
                <a:solidFill>
                  <a:srgbClr val="FFFFFF"/>
                </a:solidFill>
              </a:rPr>
              <a:t>a mood disorder</a:t>
            </a:r>
          </a:p>
        </p:txBody>
      </p:sp>
      <p:sp>
        <p:nvSpPr>
          <p:cNvPr id="3" name="Content Placeholder 2"/>
          <p:cNvSpPr>
            <a:spLocks noGrp="1"/>
          </p:cNvSpPr>
          <p:nvPr>
            <p:ph idx="1"/>
          </p:nvPr>
        </p:nvSpPr>
        <p:spPr>
          <a:xfrm>
            <a:off x="1328738" y="3987800"/>
            <a:ext cx="9983788" cy="1752600"/>
          </a:xfrm>
        </p:spPr>
        <p:txBody>
          <a:bodyPr wrap="square" anchor="t">
            <a:normAutofit/>
          </a:bodyPr>
          <a:lstStyle/>
          <a:p>
            <a:r>
              <a:rPr lang="en-US" sz="1300"/>
              <a:t>The feelings of hopelessness, sadness, or despair that lasts more than a few weeks and interferes with daily interests and activities.</a:t>
            </a:r>
          </a:p>
          <a:p>
            <a:r>
              <a:rPr lang="en-US" sz="1300"/>
              <a:t>It can effect:</a:t>
            </a:r>
          </a:p>
          <a:p>
            <a:pPr lvl="1"/>
            <a:r>
              <a:rPr lang="en-US" sz="1300"/>
              <a:t>Work					</a:t>
            </a:r>
          </a:p>
          <a:p>
            <a:pPr lvl="1"/>
            <a:r>
              <a:rPr lang="en-US" sz="1300"/>
              <a:t>Sleep</a:t>
            </a:r>
          </a:p>
          <a:p>
            <a:pPr lvl="1"/>
            <a:r>
              <a:rPr lang="en-US" sz="1300"/>
              <a:t>Ability to concentrate</a:t>
            </a:r>
          </a:p>
          <a:p>
            <a:pPr lvl="1"/>
            <a:r>
              <a:rPr lang="en-US" sz="1300"/>
              <a:t>Ability to perform at school</a:t>
            </a:r>
          </a:p>
          <a:p>
            <a:endParaRPr lang="en-US" sz="1300"/>
          </a:p>
          <a:p>
            <a:endParaRPr lang="en-US" sz="1300"/>
          </a:p>
        </p:txBody>
      </p:sp>
    </p:spTree>
    <p:extLst>
      <p:ext uri="{BB962C8B-B14F-4D97-AF65-F5344CB8AC3E}">
        <p14:creationId xmlns:p14="http://schemas.microsoft.com/office/powerpoint/2010/main" val="2854134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52656" y="1444741"/>
            <a:ext cx="9357865" cy="1041901"/>
          </a:xfrm>
        </p:spPr>
        <p:txBody>
          <a:bodyPr vert="horz" lIns="91440" tIns="45720" rIns="91440" bIns="45720" rtlCol="0" anchor="ctr">
            <a:normAutofit/>
          </a:bodyPr>
          <a:lstStyle/>
          <a:p>
            <a:r>
              <a:rPr lang="en-US" sz="4000" b="1" kern="1200">
                <a:solidFill>
                  <a:schemeClr val="tx1"/>
                </a:solidFill>
                <a:latin typeface="+mj-lt"/>
                <a:ea typeface="+mj-ea"/>
                <a:cs typeface="+mj-cs"/>
              </a:rPr>
              <a:t>Bipolar Disorder- </a:t>
            </a:r>
            <a:r>
              <a:rPr lang="en-US" sz="4000" kern="1200">
                <a:solidFill>
                  <a:schemeClr val="tx1"/>
                </a:solidFill>
                <a:latin typeface="+mj-lt"/>
                <a:ea typeface="+mj-ea"/>
                <a:cs typeface="+mj-cs"/>
              </a:rPr>
              <a:t>a mood disorder</a:t>
            </a:r>
          </a:p>
        </p:txBody>
      </p:sp>
      <p:sp>
        <p:nvSpPr>
          <p:cNvPr id="3" name="Content Placeholder 2"/>
          <p:cNvSpPr>
            <a:spLocks noGrp="1"/>
          </p:cNvSpPr>
          <p:nvPr>
            <p:ph idx="1"/>
          </p:nvPr>
        </p:nvSpPr>
        <p:spPr>
          <a:xfrm>
            <a:off x="1452656" y="2701427"/>
            <a:ext cx="4483324" cy="2699968"/>
          </a:xfrm>
        </p:spPr>
        <p:txBody>
          <a:bodyPr vert="horz" lIns="91440" tIns="45720" rIns="91440" bIns="45720" rtlCol="0">
            <a:normAutofit/>
          </a:bodyPr>
          <a:lstStyle/>
          <a:p>
            <a:r>
              <a:rPr lang="en-US" sz="2000"/>
              <a:t>Manic has extreme “highs” </a:t>
            </a:r>
          </a:p>
          <a:p>
            <a:r>
              <a:rPr lang="en-US" sz="2000"/>
              <a:t>Depressive has extreme “lows”</a:t>
            </a:r>
          </a:p>
          <a:p>
            <a:endParaRPr lang="en-US" sz="2000"/>
          </a:p>
          <a:p>
            <a:r>
              <a:rPr lang="en-US" sz="2000"/>
              <a:t>See figure 9.1 in the book pg 227</a:t>
            </a:r>
          </a:p>
        </p:txBody>
      </p:sp>
      <p:sp>
        <p:nvSpPr>
          <p:cNvPr id="4" name="TextBox 3"/>
          <p:cNvSpPr txBox="1"/>
          <p:nvPr/>
        </p:nvSpPr>
        <p:spPr>
          <a:xfrm>
            <a:off x="6256020" y="2701427"/>
            <a:ext cx="4554501" cy="269996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dirty="0"/>
              <a:t>Also known as </a:t>
            </a:r>
            <a:r>
              <a:rPr lang="en-US" sz="2000" b="1" u="sng" dirty="0"/>
              <a:t>Manic-Depressive disorder</a:t>
            </a:r>
            <a:r>
              <a:rPr lang="en-US" sz="2000" dirty="0"/>
              <a:t>, is marked by extreme </a:t>
            </a:r>
            <a:r>
              <a:rPr lang="en-US" sz="2000"/>
              <a:t>mood changes</a:t>
            </a:r>
            <a:r>
              <a:rPr lang="en-US" sz="2000" dirty="0"/>
              <a:t>, energy levels, and behavior.</a:t>
            </a:r>
          </a:p>
        </p:txBody>
      </p:sp>
    </p:spTree>
    <p:extLst>
      <p:ext uri="{BB962C8B-B14F-4D97-AF65-F5344CB8AC3E}">
        <p14:creationId xmlns:p14="http://schemas.microsoft.com/office/powerpoint/2010/main" val="158712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684213" y="2465388"/>
            <a:ext cx="7404100" cy="2413000"/>
          </a:xfrm>
          <a:prstGeom prst="rect">
            <a:avLst/>
          </a:prstGeom>
          <a:noFill/>
        </p:spPr>
        <p:txBody>
          <a:bodyPr wrap="square" rtlCol="0" anchor="t">
            <a:normAutofit lnSpcReduction="10000"/>
          </a:bodyPr>
          <a:lstStyle/>
          <a:p>
            <a:pPr>
              <a:spcAft>
                <a:spcPts val="600"/>
              </a:spcAft>
            </a:pPr>
            <a:r>
              <a:rPr lang="en-US" sz="2800" u="sng" dirty="0">
                <a:highlight>
                  <a:srgbClr val="FFFF00"/>
                </a:highlight>
              </a:rPr>
              <a:t>Anorexia</a:t>
            </a:r>
            <a:r>
              <a:rPr lang="en-US" sz="2800" u="sng" dirty="0"/>
              <a:t>- abstaining from eating food </a:t>
            </a:r>
            <a:r>
              <a:rPr lang="en-US" sz="2800" dirty="0"/>
              <a:t>and </a:t>
            </a:r>
            <a:r>
              <a:rPr lang="en-US" sz="2800" u="sng" dirty="0">
                <a:highlight>
                  <a:srgbClr val="FFFF00"/>
                </a:highlight>
              </a:rPr>
              <a:t>Bulimia</a:t>
            </a:r>
            <a:r>
              <a:rPr lang="en-US" sz="2800" u="sng" dirty="0"/>
              <a:t>-some form of binging and purging</a:t>
            </a:r>
            <a:r>
              <a:rPr lang="en-US" sz="2800" dirty="0"/>
              <a:t> suffer from life-threatening disturbances in eating behavior.  Eating disorders not a failure of will or behavior; they are real, treatable medical illnesses.   </a:t>
            </a:r>
          </a:p>
        </p:txBody>
      </p:sp>
      <p:sp>
        <p:nvSpPr>
          <p:cNvPr id="7" name="TextBox 6"/>
          <p:cNvSpPr txBox="1"/>
          <p:nvPr/>
        </p:nvSpPr>
        <p:spPr>
          <a:xfrm>
            <a:off x="684213" y="4959350"/>
            <a:ext cx="7404100" cy="1214438"/>
          </a:xfrm>
          <a:prstGeom prst="rect">
            <a:avLst/>
          </a:prstGeom>
          <a:noFill/>
        </p:spPr>
        <p:txBody>
          <a:bodyPr wrap="square" rtlCol="0" anchor="t">
            <a:normAutofit/>
          </a:bodyPr>
          <a:lstStyle/>
          <a:p>
            <a:pPr>
              <a:lnSpc>
                <a:spcPct val="90000"/>
              </a:lnSpc>
              <a:spcAft>
                <a:spcPts val="600"/>
              </a:spcAft>
            </a:pPr>
            <a:r>
              <a:rPr lang="en-US" sz="1500"/>
              <a:t>Complications include:</a:t>
            </a:r>
          </a:p>
          <a:p>
            <a:pPr marL="285750" indent="-285750">
              <a:lnSpc>
                <a:spcPct val="90000"/>
              </a:lnSpc>
              <a:spcAft>
                <a:spcPts val="600"/>
              </a:spcAft>
              <a:buFont typeface="Arial" panose="020B0604020202020204" pitchFamily="34" charset="0"/>
              <a:buChar char="•"/>
            </a:pPr>
            <a:r>
              <a:rPr lang="en-US" sz="1500"/>
              <a:t>Serious heart conditions</a:t>
            </a:r>
          </a:p>
          <a:p>
            <a:pPr marL="285750" indent="-285750">
              <a:lnSpc>
                <a:spcPct val="90000"/>
              </a:lnSpc>
              <a:spcAft>
                <a:spcPts val="600"/>
              </a:spcAft>
              <a:buFont typeface="Arial" panose="020B0604020202020204" pitchFamily="34" charset="0"/>
              <a:buChar char="•"/>
            </a:pPr>
            <a:r>
              <a:rPr lang="en-US" sz="1500"/>
              <a:t>Kidney failure</a:t>
            </a:r>
          </a:p>
          <a:p>
            <a:pPr marL="457200" indent="-457200">
              <a:lnSpc>
                <a:spcPct val="90000"/>
              </a:lnSpc>
              <a:spcAft>
                <a:spcPts val="600"/>
              </a:spcAft>
              <a:buFont typeface="Arial" panose="020B0604020202020204" pitchFamily="34" charset="0"/>
              <a:buChar char="•"/>
            </a:pPr>
            <a:r>
              <a:rPr lang="en-US" sz="1500"/>
              <a:t>Lining of esophagus deterioration</a:t>
            </a:r>
          </a:p>
        </p:txBody>
      </p:sp>
      <p:sp>
        <p:nvSpPr>
          <p:cNvPr id="2" name="Title 1"/>
          <p:cNvSpPr>
            <a:spLocks noGrp="1"/>
          </p:cNvSpPr>
          <p:nvPr>
            <p:ph type="title"/>
          </p:nvPr>
        </p:nvSpPr>
        <p:spPr>
          <a:xfrm>
            <a:off x="8444204" y="640081"/>
            <a:ext cx="3141664" cy="5574451"/>
          </a:xfrm>
        </p:spPr>
        <p:txBody>
          <a:bodyPr vert="horz" lIns="91440" tIns="45720" rIns="91440" bIns="45720" rtlCol="0" anchor="ctr">
            <a:normAutofit/>
          </a:bodyPr>
          <a:lstStyle/>
          <a:p>
            <a:r>
              <a:rPr lang="en-US" b="1" kern="1200" dirty="0">
                <a:solidFill>
                  <a:schemeClr val="tx1"/>
                </a:solidFill>
                <a:latin typeface="+mj-lt"/>
                <a:ea typeface="+mj-ea"/>
                <a:cs typeface="+mj-cs"/>
              </a:rPr>
              <a:t>Eating Disorders</a:t>
            </a:r>
            <a:br>
              <a:rPr lang="en-US" b="1" kern="1200" dirty="0">
                <a:solidFill>
                  <a:schemeClr val="tx1"/>
                </a:solidFill>
                <a:latin typeface="+mj-lt"/>
                <a:ea typeface="+mj-ea"/>
                <a:cs typeface="+mj-cs"/>
              </a:rPr>
            </a:br>
            <a:r>
              <a:rPr lang="en-US" sz="1800" dirty="0">
                <a:hlinkClick r:id="rId2"/>
              </a:rPr>
              <a:t>https://www.youtube.com/watch?v=CVifJ6I-i7g</a:t>
            </a:r>
            <a:endParaRPr lang="en-US" b="1" kern="1200" dirty="0">
              <a:solidFill>
                <a:schemeClr val="tx1"/>
              </a:solidFill>
              <a:latin typeface="+mj-lt"/>
              <a:ea typeface="+mj-ea"/>
              <a:cs typeface="+mj-cs"/>
            </a:endParaRPr>
          </a:p>
        </p:txBody>
      </p:sp>
      <p:sp>
        <p:nvSpPr>
          <p:cNvPr id="3" name="Content Placeholder 2"/>
          <p:cNvSpPr>
            <a:spLocks noGrp="1"/>
          </p:cNvSpPr>
          <p:nvPr>
            <p:ph idx="1"/>
          </p:nvPr>
        </p:nvSpPr>
        <p:spPr>
          <a:xfrm>
            <a:off x="684213" y="681038"/>
            <a:ext cx="7404100" cy="1701800"/>
          </a:xfrm>
        </p:spPr>
        <p:txBody>
          <a:bodyPr wrap="square" anchor="t">
            <a:normAutofit/>
          </a:bodyPr>
          <a:lstStyle/>
          <a:p>
            <a:pPr marL="0" indent="0">
              <a:buNone/>
            </a:pPr>
            <a:r>
              <a:rPr lang="en-US" dirty="0"/>
              <a:t>Psychological pressures, possible genetic factors, and an obsession with body image and thinness can lead to an eating disorder.</a:t>
            </a:r>
          </a:p>
        </p:txBody>
      </p:sp>
    </p:spTree>
    <p:extLst>
      <p:ext uri="{BB962C8B-B14F-4D97-AF65-F5344CB8AC3E}">
        <p14:creationId xmlns:p14="http://schemas.microsoft.com/office/powerpoint/2010/main" val="3583708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8200" y="365125"/>
            <a:ext cx="10515600" cy="1325563"/>
          </a:xfrm>
        </p:spPr>
        <p:txBody>
          <a:bodyPr>
            <a:normAutofit/>
          </a:bodyPr>
          <a:lstStyle/>
          <a:p>
            <a:r>
              <a:rPr lang="en-US"/>
              <a:t>Conduct Disorders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838200" y="1825625"/>
            <a:ext cx="10515600" cy="4351338"/>
          </a:xfrm>
        </p:spPr>
        <p:txBody>
          <a:bodyPr>
            <a:normAutofit/>
          </a:bodyPr>
          <a:lstStyle/>
          <a:p>
            <a:pPr marL="0" indent="0">
              <a:buNone/>
            </a:pPr>
            <a:r>
              <a:rPr lang="en-US" b="1" dirty="0"/>
              <a:t>Conduct disorder</a:t>
            </a:r>
            <a:r>
              <a:rPr lang="en-US" dirty="0"/>
              <a:t> refers to a group of repetitive and persistent behavioral and emotional problems in youngsters. Children and adolescents with this </a:t>
            </a:r>
            <a:r>
              <a:rPr lang="en-US" b="1" dirty="0"/>
              <a:t>disorder</a:t>
            </a:r>
            <a:r>
              <a:rPr lang="en-US" dirty="0"/>
              <a:t> have great difficulty following rules, respecting the rights of others, showing empathy, and behaving in a socially acceptable way.</a:t>
            </a:r>
          </a:p>
          <a:p>
            <a:pPr lvl="1"/>
            <a:r>
              <a:rPr lang="en-US"/>
              <a:t>Examples: lying, theft, aggression, violence, arson, vandalism</a:t>
            </a:r>
          </a:p>
          <a:p>
            <a:pPr lvl="1"/>
            <a:r>
              <a:rPr lang="en-US"/>
              <a:t>People act on impulses towards others in destructive ways.</a:t>
            </a:r>
          </a:p>
        </p:txBody>
      </p:sp>
    </p:spTree>
    <p:extLst>
      <p:ext uri="{BB962C8B-B14F-4D97-AF65-F5344CB8AC3E}">
        <p14:creationId xmlns:p14="http://schemas.microsoft.com/office/powerpoint/2010/main" val="2128805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FDA302-6292-4284-AB4D-65C18D2D7619}"/>
              </a:ext>
            </a:extLst>
          </p:cNvPr>
          <p:cNvSpPr>
            <a:spLocks noGrp="1"/>
          </p:cNvSpPr>
          <p:nvPr>
            <p:ph type="title"/>
          </p:nvPr>
        </p:nvSpPr>
        <p:spPr>
          <a:xfrm>
            <a:off x="956826" y="1112969"/>
            <a:ext cx="3937298" cy="4166010"/>
          </a:xfrm>
        </p:spPr>
        <p:txBody>
          <a:bodyPr>
            <a:normAutofit/>
          </a:bodyPr>
          <a:lstStyle/>
          <a:p>
            <a:r>
              <a:rPr lang="en-US">
                <a:solidFill>
                  <a:srgbClr val="FFFFFF"/>
                </a:solidFill>
              </a:rPr>
              <a:t>Schizophrenia</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85E23E07-00EB-48A3-8E68-8AFC9CF05233}"/>
              </a:ext>
            </a:extLst>
          </p:cNvPr>
          <p:cNvSpPr>
            <a:spLocks noGrp="1"/>
          </p:cNvSpPr>
          <p:nvPr>
            <p:ph idx="1"/>
          </p:nvPr>
        </p:nvSpPr>
        <p:spPr>
          <a:xfrm>
            <a:off x="6096000" y="820880"/>
            <a:ext cx="5257799" cy="4889350"/>
          </a:xfrm>
        </p:spPr>
        <p:txBody>
          <a:bodyPr anchor="t">
            <a:normAutofit fontScale="92500"/>
          </a:bodyPr>
          <a:lstStyle/>
          <a:p>
            <a:r>
              <a:rPr lang="en-US" b="1" dirty="0">
                <a:highlight>
                  <a:srgbClr val="FFFF00"/>
                </a:highlight>
              </a:rPr>
              <a:t>Schizophrenia</a:t>
            </a:r>
            <a:r>
              <a:rPr lang="en-US" dirty="0">
                <a:highlight>
                  <a:srgbClr val="FFFF00"/>
                </a:highlight>
              </a:rPr>
              <a:t> </a:t>
            </a:r>
            <a:r>
              <a:rPr lang="en-US" dirty="0"/>
              <a:t>is a serious mental disorder in which people lose touch with reality. </a:t>
            </a:r>
            <a:r>
              <a:rPr lang="en-US" b="1" dirty="0"/>
              <a:t>Schizophrenia</a:t>
            </a:r>
            <a:r>
              <a:rPr lang="en-US" dirty="0"/>
              <a:t> may result in some combination of hallucinations, delusions, and extremely disordered thinking and behavior that impairs daily functioning, and can be disabling. People with </a:t>
            </a:r>
            <a:r>
              <a:rPr lang="en-US" b="1" dirty="0"/>
              <a:t>schizophrenia</a:t>
            </a:r>
            <a:r>
              <a:rPr lang="en-US" dirty="0"/>
              <a:t> require lifelong treatment.</a:t>
            </a:r>
          </a:p>
          <a:p>
            <a:endParaRPr lang="en-US" dirty="0"/>
          </a:p>
          <a:p>
            <a:r>
              <a:rPr lang="en-US" dirty="0"/>
              <a:t>“A Beautiful Mind”</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65862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3B1FB-F7F1-4738-A6EA-760E2DBC3D9D}"/>
              </a:ext>
            </a:extLst>
          </p:cNvPr>
          <p:cNvSpPr>
            <a:spLocks noGrp="1"/>
          </p:cNvSpPr>
          <p:nvPr>
            <p:ph type="title"/>
          </p:nvPr>
        </p:nvSpPr>
        <p:spPr>
          <a:xfrm>
            <a:off x="1653363" y="365760"/>
            <a:ext cx="9367203" cy="1188720"/>
          </a:xfrm>
        </p:spPr>
        <p:txBody>
          <a:bodyPr>
            <a:normAutofit/>
          </a:bodyPr>
          <a:lstStyle/>
          <a:p>
            <a:r>
              <a:rPr lang="en-US" dirty="0"/>
              <a:t>Personality Disorders</a:t>
            </a:r>
          </a:p>
        </p:txBody>
      </p:sp>
      <p:sp>
        <p:nvSpPr>
          <p:cNvPr id="73" name="Freeform: Shape 72">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2BB41C3-E735-4AF4-A1C3-F8F5C6D2E439}"/>
              </a:ext>
            </a:extLst>
          </p:cNvPr>
          <p:cNvSpPr>
            <a:spLocks noGrp="1"/>
          </p:cNvSpPr>
          <p:nvPr>
            <p:ph idx="1"/>
          </p:nvPr>
        </p:nvSpPr>
        <p:spPr>
          <a:xfrm>
            <a:off x="1653363" y="2176272"/>
            <a:ext cx="9367204" cy="4041648"/>
          </a:xfrm>
        </p:spPr>
        <p:txBody>
          <a:bodyPr anchor="t">
            <a:normAutofit fontScale="92500" lnSpcReduction="20000"/>
          </a:bodyPr>
          <a:lstStyle/>
          <a:p>
            <a:pPr fontAlgn="base"/>
            <a:r>
              <a:rPr lang="en-US" sz="1700" dirty="0"/>
              <a:t>Personality disorders are a group of mental illnesses. They involve long-term patterns of thoughts and behaviors that are unhealthy and inflexible. The behaviors cause serious problems with relationships and work. People with personality disorders have trouble dealing with everyday stresses and problems. They often have stormy relationships with other people.</a:t>
            </a:r>
          </a:p>
          <a:p>
            <a:pPr fontAlgn="base"/>
            <a:r>
              <a:rPr lang="en-US" sz="1700" dirty="0"/>
              <a:t>The cause of personality disorders is unknown. However, genes and childhood experiences may play a role.</a:t>
            </a:r>
          </a:p>
          <a:p>
            <a:pPr marL="0" indent="0" fontAlgn="base">
              <a:buNone/>
            </a:pPr>
            <a:endParaRPr lang="en-US" sz="1700" dirty="0"/>
          </a:p>
          <a:p>
            <a:pPr marL="0" indent="0" fontAlgn="base">
              <a:buNone/>
            </a:pPr>
            <a:r>
              <a:rPr lang="en-US" sz="1700" dirty="0"/>
              <a:t>	Examples:</a:t>
            </a:r>
          </a:p>
          <a:p>
            <a:pPr fontAlgn="base"/>
            <a:r>
              <a:rPr lang="en-US" sz="1700" dirty="0"/>
              <a:t>Borderline Personality Disorder</a:t>
            </a:r>
          </a:p>
          <a:p>
            <a:pPr fontAlgn="base"/>
            <a:r>
              <a:rPr lang="en-US" sz="1700" dirty="0"/>
              <a:t>Narcissistic Personality Disorder</a:t>
            </a:r>
          </a:p>
          <a:p>
            <a:pPr fontAlgn="base"/>
            <a:r>
              <a:rPr lang="en-US" sz="1700" dirty="0"/>
              <a:t>Paranoia and Delusional Disorder</a:t>
            </a:r>
          </a:p>
          <a:p>
            <a:pPr fontAlgn="base"/>
            <a:r>
              <a:rPr lang="en-US" sz="1700" dirty="0"/>
              <a:t>Schizoid Personality Disorder</a:t>
            </a:r>
          </a:p>
          <a:p>
            <a:pPr fontAlgn="base"/>
            <a:r>
              <a:rPr lang="en-US" sz="1700" dirty="0"/>
              <a:t>Passive-aggressive personality disorder</a:t>
            </a:r>
          </a:p>
          <a:p>
            <a:pPr fontAlgn="base"/>
            <a:r>
              <a:rPr lang="en-US" sz="1700" dirty="0"/>
              <a:t>Borderline personality disorder</a:t>
            </a:r>
          </a:p>
          <a:p>
            <a:pPr fontAlgn="base"/>
            <a:r>
              <a:rPr lang="en-US" sz="1700" dirty="0"/>
              <a:t>Antisocial </a:t>
            </a:r>
            <a:r>
              <a:rPr lang="en-US" sz="1700"/>
              <a:t>personality disorder</a:t>
            </a:r>
            <a:endParaRPr lang="en-US" sz="1700" dirty="0"/>
          </a:p>
          <a:p>
            <a:pPr fontAlgn="base"/>
            <a:endParaRPr lang="en-US" sz="1700" dirty="0"/>
          </a:p>
          <a:p>
            <a:endParaRPr lang="en-US" sz="1700" dirty="0"/>
          </a:p>
        </p:txBody>
      </p:sp>
      <p:pic>
        <p:nvPicPr>
          <p:cNvPr id="1028" name="Picture 4" descr="From the National Institutes of Health">
            <a:extLst>
              <a:ext uri="{FF2B5EF4-FFF2-40B4-BE49-F238E27FC236}">
                <a16:creationId xmlns:a16="http://schemas.microsoft.com/office/drawing/2014/main" id="{6337A471-D15B-46A5-8862-DCABF12EBF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6113" y="-685800"/>
            <a:ext cx="238125"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459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b="1" dirty="0"/>
              <a:t>Classifications of Mental Disorders</a:t>
            </a:r>
          </a:p>
        </p:txBody>
      </p:sp>
      <p:sp>
        <p:nvSpPr>
          <p:cNvPr id="3" name="Content Placeholder 2"/>
          <p:cNvSpPr>
            <a:spLocks noGrp="1"/>
          </p:cNvSpPr>
          <p:nvPr>
            <p:ph idx="1"/>
          </p:nvPr>
        </p:nvSpPr>
        <p:spPr>
          <a:xfrm>
            <a:off x="838200" y="1690688"/>
            <a:ext cx="10515600" cy="4351338"/>
          </a:xfrm>
          <a:solidFill>
            <a:schemeClr val="accent4">
              <a:lumMod val="20000"/>
              <a:lumOff val="80000"/>
            </a:schemeClr>
          </a:solidFill>
        </p:spPr>
        <p:txBody>
          <a:bodyPr/>
          <a:lstStyle/>
          <a:p>
            <a:pPr marL="514350" indent="-514350">
              <a:buFont typeface="+mj-lt"/>
              <a:buAutoNum type="arabicPeriod"/>
            </a:pPr>
            <a:r>
              <a:rPr lang="en-US" u="sng" dirty="0"/>
              <a:t>Organic Disorder </a:t>
            </a:r>
            <a:r>
              <a:rPr lang="en-US" dirty="0"/>
              <a:t>- is caused by a physical illness or an injury that affects the brain.</a:t>
            </a:r>
          </a:p>
          <a:p>
            <a:pPr lvl="1"/>
            <a:r>
              <a:rPr lang="en-US" dirty="0"/>
              <a:t>Examples: Brain tumors, infections, chemical imbalances, exposure to drugs and toxins, or injuries resulting in brain damage.</a:t>
            </a:r>
          </a:p>
          <a:p>
            <a:pPr marL="514350" indent="-514350">
              <a:buFont typeface="+mj-lt"/>
              <a:buAutoNum type="arabicPeriod"/>
            </a:pPr>
            <a:r>
              <a:rPr lang="en-US" u="sng" dirty="0"/>
              <a:t>Functional Disorder- </a:t>
            </a:r>
            <a:r>
              <a:rPr lang="en-US" dirty="0"/>
              <a:t>has a psychological cause and does not involve brain damage.  </a:t>
            </a:r>
          </a:p>
          <a:p>
            <a:pPr lvl="1"/>
            <a:r>
              <a:rPr lang="en-US" dirty="0"/>
              <a:t>Examples: Heredity, stress, emotional conflict, fear, ineffective coping skills, or other conditions.</a:t>
            </a:r>
          </a:p>
          <a:p>
            <a:pPr lvl="2"/>
            <a:r>
              <a:rPr lang="en-US" sz="2400" dirty="0"/>
              <a:t>Often functional disorders are tied to disturbing events in childhood, such as abuse, serious illness, or a traumatic death in the family.</a:t>
            </a:r>
          </a:p>
        </p:txBody>
      </p:sp>
    </p:spTree>
    <p:extLst>
      <p:ext uri="{BB962C8B-B14F-4D97-AF65-F5344CB8AC3E}">
        <p14:creationId xmlns:p14="http://schemas.microsoft.com/office/powerpoint/2010/main" val="330122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0F24D38-B79E-44B4-830E-043F45D9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20742"/>
            <a:ext cx="10515600" cy="1325563"/>
          </a:xfrm>
        </p:spPr>
        <p:txBody>
          <a:bodyPr vert="horz" lIns="91440" tIns="45720" rIns="91440" bIns="45720" rtlCol="0" anchor="ctr">
            <a:normAutofit/>
          </a:bodyPr>
          <a:lstStyle/>
          <a:p>
            <a:r>
              <a:rPr lang="en-US" b="1" kern="1200">
                <a:solidFill>
                  <a:srgbClr val="FFFFFF"/>
                </a:solidFill>
                <a:latin typeface="+mj-lt"/>
                <a:ea typeface="+mj-ea"/>
                <a:cs typeface="+mj-cs"/>
              </a:rPr>
              <a:t>Types of Mental Disorders</a:t>
            </a:r>
          </a:p>
        </p:txBody>
      </p:sp>
      <p:cxnSp>
        <p:nvCxnSpPr>
          <p:cNvPr id="11" name="Straight Connector 10">
            <a:extLst>
              <a:ext uri="{FF2B5EF4-FFF2-40B4-BE49-F238E27FC236}">
                <a16:creationId xmlns:a16="http://schemas.microsoft.com/office/drawing/2014/main" id="{FC469874-256B-45B3-A79C-7591B4BA1E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838200" y="2266345"/>
            <a:ext cx="5097780" cy="3910617"/>
          </a:xfrm>
        </p:spPr>
        <p:txBody>
          <a:bodyPr vert="horz" lIns="91440" tIns="45720" rIns="91440" bIns="45720" rtlCol="0">
            <a:normAutofit/>
          </a:bodyPr>
          <a:lstStyle/>
          <a:p>
            <a:r>
              <a:rPr lang="en-US" sz="2400">
                <a:solidFill>
                  <a:srgbClr val="FFFFFF"/>
                </a:solidFill>
              </a:rPr>
              <a:t>Anxiety Disorders</a:t>
            </a:r>
          </a:p>
          <a:p>
            <a:r>
              <a:rPr lang="en-US" sz="2400">
                <a:solidFill>
                  <a:srgbClr val="FFFFFF"/>
                </a:solidFill>
              </a:rPr>
              <a:t>Mood Disorders</a:t>
            </a:r>
          </a:p>
          <a:p>
            <a:r>
              <a:rPr lang="en-US" sz="2400">
                <a:solidFill>
                  <a:srgbClr val="FFFFFF"/>
                </a:solidFill>
              </a:rPr>
              <a:t>Eating Disorders</a:t>
            </a:r>
          </a:p>
          <a:p>
            <a:r>
              <a:rPr lang="en-US" sz="2400">
                <a:solidFill>
                  <a:srgbClr val="FFFFFF"/>
                </a:solidFill>
              </a:rPr>
              <a:t>Conduct Disorders</a:t>
            </a:r>
          </a:p>
          <a:p>
            <a:r>
              <a:rPr lang="en-US" sz="2400">
                <a:solidFill>
                  <a:srgbClr val="FFFFFF"/>
                </a:solidFill>
              </a:rPr>
              <a:t>Schizophrenia</a:t>
            </a:r>
          </a:p>
          <a:p>
            <a:r>
              <a:rPr lang="en-US" sz="2400">
                <a:solidFill>
                  <a:srgbClr val="FFFFFF"/>
                </a:solidFill>
              </a:rPr>
              <a:t>Personality Disorders</a:t>
            </a:r>
          </a:p>
        </p:txBody>
      </p:sp>
      <p:sp>
        <p:nvSpPr>
          <p:cNvPr id="4" name="TextBox 3"/>
          <p:cNvSpPr txBox="1"/>
          <p:nvPr/>
        </p:nvSpPr>
        <p:spPr>
          <a:xfrm>
            <a:off x="6256020" y="2266345"/>
            <a:ext cx="5097780" cy="391061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400">
                <a:solidFill>
                  <a:srgbClr val="FFFFFF"/>
                </a:solidFill>
              </a:rPr>
              <a:t>6 categories.</a:t>
            </a:r>
          </a:p>
        </p:txBody>
      </p:sp>
    </p:spTree>
    <p:extLst>
      <p:ext uri="{BB962C8B-B14F-4D97-AF65-F5344CB8AC3E}">
        <p14:creationId xmlns:p14="http://schemas.microsoft.com/office/powerpoint/2010/main" val="156292331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6826" y="1112969"/>
            <a:ext cx="3937298" cy="4166010"/>
          </a:xfrm>
        </p:spPr>
        <p:txBody>
          <a:bodyPr>
            <a:normAutofit/>
          </a:bodyPr>
          <a:lstStyle/>
          <a:p>
            <a:r>
              <a:rPr lang="en-US" b="1">
                <a:solidFill>
                  <a:srgbClr val="FFFFFF"/>
                </a:solidFill>
              </a:rPr>
              <a:t>Anxiety Disorders </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096000" y="820880"/>
            <a:ext cx="5257799" cy="4889350"/>
          </a:xfrm>
        </p:spPr>
        <p:txBody>
          <a:bodyPr anchor="t">
            <a:normAutofit/>
          </a:bodyPr>
          <a:lstStyle/>
          <a:p>
            <a:r>
              <a:rPr lang="en-US" b="1" u="sng" dirty="0">
                <a:highlight>
                  <a:srgbClr val="FFFF00"/>
                </a:highlight>
              </a:rPr>
              <a:t>Anxiety Disorder- </a:t>
            </a:r>
            <a:r>
              <a:rPr lang="en-US" dirty="0"/>
              <a:t>A condition in which real or imagined fears are difficult to control. An anxiety disorder is characterized by chronic fear.  ***</a:t>
            </a:r>
            <a:r>
              <a:rPr lang="en-US" i="1" dirty="0"/>
              <a:t>About 4 million Americans suffer from an anxiety disorder.</a:t>
            </a:r>
          </a:p>
          <a:p>
            <a:pPr marL="457200" lvl="1" indent="0">
              <a:buNone/>
            </a:pPr>
            <a:r>
              <a:rPr lang="en-US" b="1" u="sng" dirty="0"/>
              <a:t>4 types of anxiety disorders</a:t>
            </a:r>
          </a:p>
          <a:p>
            <a:pPr lvl="1"/>
            <a:r>
              <a:rPr lang="en-US" dirty="0"/>
              <a:t>Phobia</a:t>
            </a:r>
          </a:p>
          <a:p>
            <a:pPr lvl="1"/>
            <a:r>
              <a:rPr lang="en-US" dirty="0"/>
              <a:t>Obsessive Compulsive Disorder </a:t>
            </a:r>
          </a:p>
          <a:p>
            <a:pPr lvl="1"/>
            <a:r>
              <a:rPr lang="en-US" dirty="0"/>
              <a:t>Panic Disorder</a:t>
            </a:r>
          </a:p>
          <a:p>
            <a:pPr lvl="1"/>
            <a:r>
              <a:rPr lang="en-US" dirty="0"/>
              <a:t>Post-Traumatic Stress Disorder</a:t>
            </a:r>
          </a:p>
          <a:p>
            <a:pPr lvl="1"/>
            <a:endParaRPr lang="en-US" dirty="0"/>
          </a:p>
          <a:p>
            <a:pPr marL="0" indent="0">
              <a:buNone/>
            </a:pPr>
            <a:endParaRPr lang="en-US"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877775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1" y="803325"/>
            <a:ext cx="5314536" cy="1325563"/>
          </a:xfrm>
        </p:spPr>
        <p:txBody>
          <a:bodyPr>
            <a:normAutofit/>
          </a:bodyPr>
          <a:lstStyle/>
          <a:p>
            <a:r>
              <a:rPr lang="en-US" b="1"/>
              <a:t>Phobia--- Is an anxiety disorder</a:t>
            </a:r>
          </a:p>
        </p:txBody>
      </p:sp>
      <p:sp>
        <p:nvSpPr>
          <p:cNvPr id="3" name="Content Placeholder 2"/>
          <p:cNvSpPr>
            <a:spLocks noGrp="1"/>
          </p:cNvSpPr>
          <p:nvPr>
            <p:ph idx="1"/>
          </p:nvPr>
        </p:nvSpPr>
        <p:spPr>
          <a:xfrm>
            <a:off x="762000" y="2279018"/>
            <a:ext cx="5314543" cy="3375920"/>
          </a:xfrm>
        </p:spPr>
        <p:txBody>
          <a:bodyPr anchor="t">
            <a:normAutofit/>
          </a:bodyPr>
          <a:lstStyle/>
          <a:p>
            <a:r>
              <a:rPr lang="en-US" sz="1500" b="1" u="sng" dirty="0">
                <a:highlight>
                  <a:srgbClr val="FFFF00"/>
                </a:highlight>
              </a:rPr>
              <a:t>Phobia</a:t>
            </a:r>
            <a:r>
              <a:rPr lang="en-US" sz="1500" dirty="0">
                <a:highlight>
                  <a:srgbClr val="FFFF00"/>
                </a:highlight>
              </a:rPr>
              <a:t> </a:t>
            </a:r>
            <a:r>
              <a:rPr lang="en-US" sz="1500" dirty="0"/>
              <a:t>is a strong and irrational fear of something specific</a:t>
            </a:r>
          </a:p>
          <a:p>
            <a:pPr lvl="1"/>
            <a:r>
              <a:rPr lang="en-US" sz="1500" dirty="0"/>
              <a:t>What are some things you all might be afraid of?</a:t>
            </a:r>
          </a:p>
          <a:p>
            <a:pPr marL="457200" lvl="1" indent="0">
              <a:buNone/>
            </a:pPr>
            <a:endParaRPr lang="en-US" sz="1500" dirty="0"/>
          </a:p>
          <a:p>
            <a:pPr lvl="1"/>
            <a:r>
              <a:rPr lang="en-US" sz="1500" dirty="0"/>
              <a:t>People with phobias do everything they can to avoid the object of the their fear.  As a result , a person with a phobia may be unable to live a normal life.</a:t>
            </a:r>
          </a:p>
          <a:p>
            <a:pPr lvl="1"/>
            <a:r>
              <a:rPr lang="en-US" sz="1500" dirty="0">
                <a:hlinkClick r:id="rId2"/>
              </a:rPr>
              <a:t>https://www.youtube.com/watch?v=1h3Dh5QAD7w</a:t>
            </a:r>
            <a:endParaRPr lang="en-US" sz="1500" dirty="0"/>
          </a:p>
          <a:p>
            <a:pPr lvl="1"/>
            <a:r>
              <a:rPr lang="en-US" sz="1500" dirty="0">
                <a:hlinkClick r:id="rId3"/>
              </a:rPr>
              <a:t>https://www.youtube.com/watch?v=JDvDCqLCdEE</a:t>
            </a:r>
            <a:endParaRPr lang="en-US" sz="1500" dirty="0"/>
          </a:p>
          <a:p>
            <a:pPr lvl="1"/>
            <a:endParaRPr lang="en-US" sz="1500" dirty="0"/>
          </a:p>
          <a:p>
            <a:pPr lvl="1"/>
            <a:endParaRPr lang="en-US" sz="1500" dirty="0"/>
          </a:p>
          <a:p>
            <a:pPr lvl="1"/>
            <a:r>
              <a:rPr lang="en-US" sz="1500" dirty="0"/>
              <a:t>Here is a big list of phobia’s that people are known to have:</a:t>
            </a:r>
          </a:p>
          <a:p>
            <a:pPr lvl="1"/>
            <a:endParaRPr lang="en-US" sz="1500" dirty="0"/>
          </a:p>
        </p:txBody>
      </p:sp>
      <p:sp>
        <p:nvSpPr>
          <p:cNvPr id="11" name="Freeform: Shape 1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close up of a spider&#10;&#10;Description automatically generated">
            <a:extLst>
              <a:ext uri="{FF2B5EF4-FFF2-40B4-BE49-F238E27FC236}">
                <a16:creationId xmlns:a16="http://schemas.microsoft.com/office/drawing/2014/main" id="{C17B7BF8-D700-460A-9312-DB867C9592F0}"/>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0608" r="5671" b="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6" name="TextBox 5">
            <a:extLst>
              <a:ext uri="{FF2B5EF4-FFF2-40B4-BE49-F238E27FC236}">
                <a16:creationId xmlns:a16="http://schemas.microsoft.com/office/drawing/2014/main" id="{9C7A31A9-AB62-43EB-BD10-94A280A6E45E}"/>
              </a:ext>
            </a:extLst>
          </p:cNvPr>
          <p:cNvSpPr txBox="1"/>
          <p:nvPr/>
        </p:nvSpPr>
        <p:spPr>
          <a:xfrm>
            <a:off x="9884958" y="6657945"/>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5" tooltip="https://en.wikiquote.org/wiki/Spiders">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6"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49549066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5558489" cy="1325563"/>
          </a:xfrm>
        </p:spPr>
        <p:txBody>
          <a:bodyPr vert="horz" lIns="91440" tIns="45720" rIns="91440" bIns="45720" rtlCol="0" anchor="ctr">
            <a:normAutofit/>
          </a:bodyPr>
          <a:lstStyle/>
          <a:p>
            <a:r>
              <a:rPr lang="en-US" b="1" kern="1200">
                <a:solidFill>
                  <a:schemeClr val="tx1"/>
                </a:solidFill>
                <a:latin typeface="+mj-lt"/>
                <a:ea typeface="+mj-ea"/>
                <a:cs typeface="+mj-cs"/>
              </a:rPr>
              <a:t>Phobia List</a:t>
            </a:r>
          </a:p>
        </p:txBody>
      </p:sp>
      <p:sp>
        <p:nvSpPr>
          <p:cNvPr id="12" name="Freeform: Shape 11">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p:cNvSpPr txBox="1"/>
          <p:nvPr/>
        </p:nvSpPr>
        <p:spPr>
          <a:xfrm>
            <a:off x="838200" y="1825625"/>
            <a:ext cx="5558489" cy="435133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300"/>
              <a:t>Astraphobia- A fear of thunder and lightning</a:t>
            </a:r>
          </a:p>
          <a:p>
            <a:pPr indent="-228600">
              <a:lnSpc>
                <a:spcPct val="90000"/>
              </a:lnSpc>
              <a:spcAft>
                <a:spcPts val="600"/>
              </a:spcAft>
              <a:buFont typeface="Arial" panose="020B0604020202020204" pitchFamily="34" charset="0"/>
              <a:buChar char="•"/>
            </a:pPr>
            <a:endParaRPr lang="en-US" sz="1300"/>
          </a:p>
          <a:p>
            <a:pPr indent="-228600">
              <a:lnSpc>
                <a:spcPct val="90000"/>
              </a:lnSpc>
              <a:spcAft>
                <a:spcPts val="600"/>
              </a:spcAft>
              <a:buFont typeface="Arial" panose="020B0604020202020204" pitchFamily="34" charset="0"/>
              <a:buChar char="•"/>
            </a:pPr>
            <a:r>
              <a:rPr lang="en-US" sz="1300"/>
              <a:t>Bathophobia-A fear of depth</a:t>
            </a:r>
          </a:p>
          <a:p>
            <a:pPr indent="-228600">
              <a:lnSpc>
                <a:spcPct val="90000"/>
              </a:lnSpc>
              <a:spcAft>
                <a:spcPts val="600"/>
              </a:spcAft>
              <a:buFont typeface="Arial" panose="020B0604020202020204" pitchFamily="34" charset="0"/>
              <a:buChar char="•"/>
            </a:pPr>
            <a:endParaRPr lang="en-US" sz="1300"/>
          </a:p>
          <a:p>
            <a:pPr indent="-228600">
              <a:lnSpc>
                <a:spcPct val="90000"/>
              </a:lnSpc>
              <a:spcAft>
                <a:spcPts val="600"/>
              </a:spcAft>
              <a:buFont typeface="Arial" panose="020B0604020202020204" pitchFamily="34" charset="0"/>
              <a:buChar char="•"/>
            </a:pPr>
            <a:r>
              <a:rPr lang="en-US" sz="1300"/>
              <a:t>Dromophobia-  A fear of crossing the streets</a:t>
            </a:r>
          </a:p>
          <a:p>
            <a:pPr indent="-228600">
              <a:lnSpc>
                <a:spcPct val="90000"/>
              </a:lnSpc>
              <a:spcAft>
                <a:spcPts val="600"/>
              </a:spcAft>
              <a:buFont typeface="Arial" panose="020B0604020202020204" pitchFamily="34" charset="0"/>
              <a:buChar char="•"/>
            </a:pPr>
            <a:endParaRPr lang="en-US" sz="1300"/>
          </a:p>
          <a:p>
            <a:pPr indent="-228600">
              <a:lnSpc>
                <a:spcPct val="90000"/>
              </a:lnSpc>
              <a:spcAft>
                <a:spcPts val="600"/>
              </a:spcAft>
              <a:buFont typeface="Arial" panose="020B0604020202020204" pitchFamily="34" charset="0"/>
              <a:buChar char="•"/>
            </a:pPr>
            <a:r>
              <a:rPr lang="en-US" sz="1300"/>
              <a:t>Haptephobia-A fear of being touched</a:t>
            </a:r>
          </a:p>
          <a:p>
            <a:pPr indent="-228600">
              <a:lnSpc>
                <a:spcPct val="90000"/>
              </a:lnSpc>
              <a:spcAft>
                <a:spcPts val="600"/>
              </a:spcAft>
              <a:buFont typeface="Arial" panose="020B0604020202020204" pitchFamily="34" charset="0"/>
              <a:buChar char="•"/>
            </a:pPr>
            <a:endParaRPr lang="en-US" sz="1300"/>
          </a:p>
          <a:p>
            <a:pPr indent="-228600">
              <a:lnSpc>
                <a:spcPct val="90000"/>
              </a:lnSpc>
              <a:spcAft>
                <a:spcPts val="600"/>
              </a:spcAft>
              <a:buFont typeface="Arial" panose="020B0604020202020204" pitchFamily="34" charset="0"/>
              <a:buChar char="•"/>
            </a:pPr>
            <a:r>
              <a:rPr lang="en-US" sz="1300"/>
              <a:t>Sistophobia-A fear of eating and food</a:t>
            </a:r>
          </a:p>
          <a:p>
            <a:pPr indent="-228600">
              <a:lnSpc>
                <a:spcPct val="90000"/>
              </a:lnSpc>
              <a:spcAft>
                <a:spcPts val="600"/>
              </a:spcAft>
              <a:buFont typeface="Arial" panose="020B0604020202020204" pitchFamily="34" charset="0"/>
              <a:buChar char="•"/>
            </a:pPr>
            <a:endParaRPr lang="en-US" sz="1300"/>
          </a:p>
          <a:p>
            <a:pPr indent="-228600">
              <a:lnSpc>
                <a:spcPct val="90000"/>
              </a:lnSpc>
              <a:spcAft>
                <a:spcPts val="600"/>
              </a:spcAft>
              <a:buFont typeface="Arial" panose="020B0604020202020204" pitchFamily="34" charset="0"/>
              <a:buChar char="•"/>
            </a:pPr>
            <a:r>
              <a:rPr lang="en-US" sz="1300"/>
              <a:t>Taphephobia- A fear of being buried alive</a:t>
            </a:r>
          </a:p>
          <a:p>
            <a:pPr indent="-228600">
              <a:lnSpc>
                <a:spcPct val="90000"/>
              </a:lnSpc>
              <a:spcAft>
                <a:spcPts val="600"/>
              </a:spcAft>
              <a:buFont typeface="Arial" panose="020B0604020202020204" pitchFamily="34" charset="0"/>
              <a:buChar char="•"/>
            </a:pPr>
            <a:endParaRPr lang="en-US" sz="1300"/>
          </a:p>
          <a:p>
            <a:pPr indent="-228600">
              <a:lnSpc>
                <a:spcPct val="90000"/>
              </a:lnSpc>
              <a:spcAft>
                <a:spcPts val="600"/>
              </a:spcAft>
              <a:buFont typeface="Arial" panose="020B0604020202020204" pitchFamily="34" charset="0"/>
              <a:buChar char="•"/>
            </a:pPr>
            <a:r>
              <a:rPr lang="en-US" sz="1300"/>
              <a:t>Bibliophobia-A fear of books</a:t>
            </a:r>
          </a:p>
          <a:p>
            <a:pPr indent="-228600">
              <a:lnSpc>
                <a:spcPct val="90000"/>
              </a:lnSpc>
              <a:spcAft>
                <a:spcPts val="600"/>
              </a:spcAft>
              <a:buFont typeface="Arial" panose="020B0604020202020204" pitchFamily="34" charset="0"/>
              <a:buChar char="•"/>
            </a:pPr>
            <a:endParaRPr lang="en-US" sz="1300"/>
          </a:p>
          <a:p>
            <a:pPr indent="-228600">
              <a:lnSpc>
                <a:spcPct val="90000"/>
              </a:lnSpc>
              <a:spcAft>
                <a:spcPts val="600"/>
              </a:spcAft>
              <a:buFont typeface="Arial" panose="020B0604020202020204" pitchFamily="34" charset="0"/>
              <a:buChar char="•"/>
            </a:pPr>
            <a:r>
              <a:rPr lang="en-US" sz="1300"/>
              <a:t>Claustrophobia- A fear of closed spaces</a:t>
            </a:r>
          </a:p>
          <a:p>
            <a:pPr indent="-228600">
              <a:lnSpc>
                <a:spcPct val="90000"/>
              </a:lnSpc>
              <a:spcAft>
                <a:spcPts val="600"/>
              </a:spcAft>
              <a:buFont typeface="Arial" panose="020B0604020202020204" pitchFamily="34" charset="0"/>
              <a:buChar char="•"/>
            </a:pPr>
            <a:r>
              <a:rPr lang="en-US" sz="1300"/>
              <a:t>	</a:t>
            </a:r>
          </a:p>
          <a:p>
            <a:pPr indent="-228600">
              <a:lnSpc>
                <a:spcPct val="90000"/>
              </a:lnSpc>
              <a:spcAft>
                <a:spcPts val="600"/>
              </a:spcAft>
              <a:buFont typeface="Arial" panose="020B0604020202020204" pitchFamily="34" charset="0"/>
              <a:buChar char="•"/>
            </a:pPr>
            <a:r>
              <a:rPr lang="en-US" sz="1300"/>
              <a:t>Murophobia---A fear of mice</a:t>
            </a:r>
          </a:p>
        </p:txBody>
      </p:sp>
      <p:sp>
        <p:nvSpPr>
          <p:cNvPr id="14" name="Oval 13">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Block Arc 15">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eeform: Shape 17">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0" name="Straight Connector 19">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2" name="Freeform: Shape 21">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4" name="Arc 23">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709786" y="1503123"/>
            <a:ext cx="3870543" cy="6032421"/>
          </a:xfrm>
          <a:prstGeom prst="rect">
            <a:avLst/>
          </a:prstGeom>
          <a:noFill/>
        </p:spPr>
        <p:txBody>
          <a:bodyPr wrap="square" rtlCol="0">
            <a:spAutoFit/>
          </a:bodyPr>
          <a:lstStyle/>
          <a:p>
            <a:pPr>
              <a:spcAft>
                <a:spcPts val="600"/>
              </a:spcAft>
            </a:pPr>
            <a:r>
              <a:rPr lang="en-US" dirty="0" err="1"/>
              <a:t>Pyrophobia</a:t>
            </a:r>
            <a:r>
              <a:rPr lang="en-US" dirty="0"/>
              <a:t>- A fear of fire</a:t>
            </a:r>
            <a:endParaRPr lang="en-US"/>
          </a:p>
          <a:p>
            <a:pPr>
              <a:spcAft>
                <a:spcPts val="600"/>
              </a:spcAft>
            </a:pPr>
            <a:endParaRPr lang="en-US"/>
          </a:p>
          <a:p>
            <a:pPr>
              <a:spcAft>
                <a:spcPts val="600"/>
              </a:spcAft>
            </a:pPr>
            <a:r>
              <a:rPr lang="en-US" dirty="0"/>
              <a:t>Aerophobia- A fear of flying</a:t>
            </a:r>
            <a:endParaRPr lang="en-US"/>
          </a:p>
          <a:p>
            <a:pPr>
              <a:spcAft>
                <a:spcPts val="600"/>
              </a:spcAft>
            </a:pPr>
            <a:endParaRPr lang="en-US"/>
          </a:p>
          <a:p>
            <a:pPr>
              <a:spcAft>
                <a:spcPts val="600"/>
              </a:spcAft>
            </a:pPr>
            <a:r>
              <a:rPr lang="en-US" dirty="0"/>
              <a:t>Zoophobia- A fear of animals</a:t>
            </a:r>
            <a:endParaRPr lang="en-US"/>
          </a:p>
          <a:p>
            <a:pPr>
              <a:spcAft>
                <a:spcPts val="600"/>
              </a:spcAft>
            </a:pPr>
            <a:endParaRPr lang="en-US"/>
          </a:p>
          <a:p>
            <a:pPr>
              <a:spcAft>
                <a:spcPts val="600"/>
              </a:spcAft>
            </a:pPr>
            <a:r>
              <a:rPr lang="en-US" dirty="0" err="1"/>
              <a:t>Hematophobia</a:t>
            </a:r>
            <a:r>
              <a:rPr lang="en-US" dirty="0"/>
              <a:t>- A fear of blood</a:t>
            </a:r>
            <a:endParaRPr lang="en-US"/>
          </a:p>
          <a:p>
            <a:pPr>
              <a:spcAft>
                <a:spcPts val="600"/>
              </a:spcAft>
            </a:pPr>
            <a:endParaRPr lang="en-US"/>
          </a:p>
          <a:p>
            <a:pPr>
              <a:spcAft>
                <a:spcPts val="600"/>
              </a:spcAft>
            </a:pPr>
            <a:r>
              <a:rPr lang="en-US" dirty="0" err="1"/>
              <a:t>Ailurophobia</a:t>
            </a:r>
            <a:r>
              <a:rPr lang="en-US" dirty="0"/>
              <a:t>- A fear of cats</a:t>
            </a:r>
            <a:endParaRPr lang="en-US"/>
          </a:p>
          <a:p>
            <a:pPr>
              <a:spcAft>
                <a:spcPts val="600"/>
              </a:spcAft>
            </a:pPr>
            <a:endParaRPr lang="en-US"/>
          </a:p>
          <a:p>
            <a:pPr>
              <a:spcAft>
                <a:spcPts val="600"/>
              </a:spcAft>
            </a:pPr>
            <a:r>
              <a:rPr lang="en-US" dirty="0" err="1"/>
              <a:t>Demophobia</a:t>
            </a:r>
            <a:r>
              <a:rPr lang="en-US" dirty="0"/>
              <a:t>- A fear of crowds</a:t>
            </a:r>
            <a:endParaRPr lang="en-US"/>
          </a:p>
          <a:p>
            <a:pPr>
              <a:spcAft>
                <a:spcPts val="600"/>
              </a:spcAft>
            </a:pPr>
            <a:endParaRPr lang="en-US"/>
          </a:p>
          <a:p>
            <a:pPr>
              <a:spcAft>
                <a:spcPts val="600"/>
              </a:spcAft>
            </a:pPr>
            <a:r>
              <a:rPr lang="en-US" dirty="0" err="1"/>
              <a:t>Nyctophobia</a:t>
            </a:r>
            <a:r>
              <a:rPr lang="en-US" dirty="0"/>
              <a:t>- A fear of the dark</a:t>
            </a:r>
            <a:endParaRPr lang="en-US"/>
          </a:p>
          <a:p>
            <a:pPr>
              <a:spcAft>
                <a:spcPts val="600"/>
              </a:spcAft>
            </a:pPr>
            <a:endParaRPr lang="en-US"/>
          </a:p>
          <a:p>
            <a:pPr>
              <a:spcAft>
                <a:spcPts val="600"/>
              </a:spcAft>
            </a:pPr>
            <a:r>
              <a:rPr lang="en-US" dirty="0" err="1"/>
              <a:t>Thanatophobia</a:t>
            </a:r>
            <a:r>
              <a:rPr lang="en-US" dirty="0"/>
              <a:t>- A fear of death</a:t>
            </a:r>
            <a:endParaRPr lang="en-US"/>
          </a:p>
          <a:p>
            <a:pPr>
              <a:spcAft>
                <a:spcPts val="600"/>
              </a:spcAft>
            </a:pPr>
            <a:endParaRPr lang="en-US"/>
          </a:p>
          <a:p>
            <a:pPr>
              <a:spcAft>
                <a:spcPts val="600"/>
              </a:spcAft>
            </a:pPr>
            <a:r>
              <a:rPr lang="en-US" dirty="0" err="1"/>
              <a:t>Mysophobia</a:t>
            </a:r>
            <a:r>
              <a:rPr lang="en-US" dirty="0"/>
              <a:t>- A fear of dirt</a:t>
            </a:r>
            <a:endParaRPr lang="en-US"/>
          </a:p>
        </p:txBody>
      </p:sp>
      <p:sp>
        <p:nvSpPr>
          <p:cNvPr id="5" name="TextBox 4"/>
          <p:cNvSpPr txBox="1"/>
          <p:nvPr/>
        </p:nvSpPr>
        <p:spPr>
          <a:xfrm>
            <a:off x="8221250" y="1503123"/>
            <a:ext cx="3970750" cy="5324535"/>
          </a:xfrm>
          <a:prstGeom prst="rect">
            <a:avLst/>
          </a:prstGeom>
          <a:noFill/>
        </p:spPr>
        <p:txBody>
          <a:bodyPr wrap="square" rtlCol="0">
            <a:spAutoFit/>
          </a:bodyPr>
          <a:lstStyle/>
          <a:p>
            <a:pPr>
              <a:spcAft>
                <a:spcPts val="600"/>
              </a:spcAft>
            </a:pPr>
            <a:r>
              <a:rPr lang="en-US" dirty="0" err="1"/>
              <a:t>Batrachophobia</a:t>
            </a:r>
            <a:r>
              <a:rPr lang="en-US" dirty="0"/>
              <a:t>- A fear of frogs</a:t>
            </a:r>
            <a:endParaRPr lang="en-US"/>
          </a:p>
          <a:p>
            <a:pPr>
              <a:spcAft>
                <a:spcPts val="600"/>
              </a:spcAft>
            </a:pPr>
            <a:endParaRPr lang="en-US"/>
          </a:p>
          <a:p>
            <a:pPr>
              <a:spcAft>
                <a:spcPts val="600"/>
              </a:spcAft>
            </a:pPr>
            <a:r>
              <a:rPr lang="en-US" dirty="0" err="1"/>
              <a:t>Belonephobia</a:t>
            </a:r>
            <a:r>
              <a:rPr lang="en-US" dirty="0"/>
              <a:t>- A fear of needles</a:t>
            </a:r>
            <a:endParaRPr lang="en-US"/>
          </a:p>
          <a:p>
            <a:pPr>
              <a:spcAft>
                <a:spcPts val="600"/>
              </a:spcAft>
            </a:pPr>
            <a:endParaRPr lang="en-US"/>
          </a:p>
          <a:p>
            <a:pPr>
              <a:spcAft>
                <a:spcPts val="600"/>
              </a:spcAft>
            </a:pPr>
            <a:r>
              <a:rPr lang="en-US" dirty="0" err="1"/>
              <a:t>Algophobia</a:t>
            </a:r>
            <a:r>
              <a:rPr lang="en-US" dirty="0"/>
              <a:t>- A fear of pain</a:t>
            </a:r>
            <a:endParaRPr lang="en-US"/>
          </a:p>
          <a:p>
            <a:pPr>
              <a:spcAft>
                <a:spcPts val="600"/>
              </a:spcAft>
            </a:pPr>
            <a:endParaRPr lang="en-US"/>
          </a:p>
          <a:p>
            <a:pPr>
              <a:spcAft>
                <a:spcPts val="600"/>
              </a:spcAft>
            </a:pPr>
            <a:r>
              <a:rPr lang="en-US" dirty="0" err="1"/>
              <a:t>Ophidiophobia</a:t>
            </a:r>
            <a:r>
              <a:rPr lang="en-US" dirty="0"/>
              <a:t>- A fear of snakes</a:t>
            </a:r>
            <a:endParaRPr lang="en-US"/>
          </a:p>
          <a:p>
            <a:pPr>
              <a:spcAft>
                <a:spcPts val="600"/>
              </a:spcAft>
            </a:pPr>
            <a:endParaRPr lang="en-US"/>
          </a:p>
          <a:p>
            <a:pPr>
              <a:spcAft>
                <a:spcPts val="600"/>
              </a:spcAft>
            </a:pPr>
            <a:r>
              <a:rPr lang="en-US" dirty="0"/>
              <a:t>Arachnophobia- A fear of spiders</a:t>
            </a:r>
            <a:endParaRPr lang="en-US"/>
          </a:p>
          <a:p>
            <a:pPr>
              <a:spcAft>
                <a:spcPts val="600"/>
              </a:spcAft>
            </a:pPr>
            <a:endParaRPr lang="en-US"/>
          </a:p>
          <a:p>
            <a:pPr>
              <a:spcAft>
                <a:spcPts val="600"/>
              </a:spcAft>
            </a:pPr>
            <a:r>
              <a:rPr lang="en-US" dirty="0"/>
              <a:t>Xenophobia- A fear of strangers</a:t>
            </a:r>
            <a:endParaRPr lang="en-US"/>
          </a:p>
          <a:p>
            <a:pPr>
              <a:spcAft>
                <a:spcPts val="600"/>
              </a:spcAft>
            </a:pPr>
            <a:endParaRPr lang="en-US"/>
          </a:p>
          <a:p>
            <a:pPr>
              <a:spcAft>
                <a:spcPts val="600"/>
              </a:spcAft>
            </a:pPr>
            <a:r>
              <a:rPr lang="en-US" dirty="0" err="1"/>
              <a:t>Phobophobia</a:t>
            </a:r>
            <a:r>
              <a:rPr lang="en-US" dirty="0"/>
              <a:t>- A fear of phobias</a:t>
            </a:r>
            <a:endParaRPr lang="en-US"/>
          </a:p>
          <a:p>
            <a:pPr>
              <a:spcAft>
                <a:spcPts val="600"/>
              </a:spcAft>
            </a:pPr>
            <a:endParaRPr lang="en-US"/>
          </a:p>
          <a:p>
            <a:pPr>
              <a:spcAft>
                <a:spcPts val="600"/>
              </a:spcAft>
            </a:pPr>
            <a:r>
              <a:rPr lang="en-US" dirty="0" err="1"/>
              <a:t>Panphobia</a:t>
            </a:r>
            <a:r>
              <a:rPr lang="en-US" dirty="0"/>
              <a:t>- A fear of everything</a:t>
            </a:r>
            <a:endParaRPr lang="en-US"/>
          </a:p>
        </p:txBody>
      </p:sp>
    </p:spTree>
    <p:extLst>
      <p:ext uri="{BB962C8B-B14F-4D97-AF65-F5344CB8AC3E}">
        <p14:creationId xmlns:p14="http://schemas.microsoft.com/office/powerpoint/2010/main" val="3533902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Obsessive Compulsive Disorder –an anxiety disorder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p:cNvSpPr txBox="1"/>
          <p:nvPr/>
        </p:nvSpPr>
        <p:spPr>
          <a:xfrm>
            <a:off x="4447308" y="591344"/>
            <a:ext cx="6906491" cy="5585619"/>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dirty="0"/>
              <a:t>A person with </a:t>
            </a:r>
            <a:r>
              <a:rPr lang="en-US" b="1" u="sng" dirty="0">
                <a:highlight>
                  <a:srgbClr val="FFFF00"/>
                </a:highlight>
              </a:rPr>
              <a:t>Obsessive Compulsive Disorder </a:t>
            </a:r>
            <a:r>
              <a:rPr lang="en-US" dirty="0">
                <a:highlight>
                  <a:srgbClr val="FFFF00"/>
                </a:highlight>
              </a:rPr>
              <a:t>or </a:t>
            </a:r>
            <a:r>
              <a:rPr lang="en-US" dirty="0"/>
              <a:t>(OCD) is trapped in a pattern of repeated thoughts or behaviors.</a:t>
            </a:r>
          </a:p>
          <a:p>
            <a:pPr indent="-228600">
              <a:lnSpc>
                <a:spcPct val="90000"/>
              </a:lnSpc>
              <a:spcAft>
                <a:spcPts val="600"/>
              </a:spcAft>
              <a:buFont typeface="Arial" panose="020B0604020202020204" pitchFamily="34" charset="0"/>
              <a:buChar char="•"/>
            </a:pPr>
            <a:endParaRPr lang="en-US" dirty="0"/>
          </a:p>
          <a:p>
            <a:pPr marL="457200" indent="-228600">
              <a:lnSpc>
                <a:spcPct val="90000"/>
              </a:lnSpc>
              <a:spcAft>
                <a:spcPts val="600"/>
              </a:spcAft>
              <a:buFont typeface="Arial" panose="020B0604020202020204" pitchFamily="34" charset="0"/>
              <a:buChar char="•"/>
            </a:pPr>
            <a:r>
              <a:rPr lang="en-US" dirty="0"/>
              <a:t>Obsessive refers to the persistent, recurrent, and unwanted 	thought that prevent people from attending normal daily activities.</a:t>
            </a:r>
          </a:p>
          <a:p>
            <a:pPr marL="457200" indent="-228600">
              <a:lnSpc>
                <a:spcPct val="90000"/>
              </a:lnSpc>
              <a:spcAft>
                <a:spcPts val="600"/>
              </a:spcAft>
              <a:buFont typeface="Arial" panose="020B0604020202020204" pitchFamily="34" charset="0"/>
              <a:buChar char="•"/>
            </a:pPr>
            <a:endParaRPr lang="en-US" dirty="0"/>
          </a:p>
          <a:p>
            <a:pPr marL="457200" indent="-228600">
              <a:lnSpc>
                <a:spcPct val="90000"/>
              </a:lnSpc>
              <a:spcAft>
                <a:spcPts val="600"/>
              </a:spcAft>
              <a:buFont typeface="Arial" panose="020B0604020202020204" pitchFamily="34" charset="0"/>
              <a:buChar char="•"/>
            </a:pPr>
            <a:r>
              <a:rPr lang="en-US" dirty="0"/>
              <a:t>Compulsive refers to repeated, irresistible behaviors.</a:t>
            </a:r>
          </a:p>
          <a:p>
            <a:pPr marL="457200" indent="-228600">
              <a:lnSpc>
                <a:spcPct val="90000"/>
              </a:lnSpc>
              <a:spcAft>
                <a:spcPts val="600"/>
              </a:spcAft>
              <a:buFont typeface="Arial" panose="020B0604020202020204" pitchFamily="34" charset="0"/>
              <a:buChar char="•"/>
            </a:pPr>
            <a:endParaRPr lang="en-US" dirty="0"/>
          </a:p>
          <a:p>
            <a:pPr marL="457200" indent="-228600">
              <a:lnSpc>
                <a:spcPct val="90000"/>
              </a:lnSpc>
              <a:spcAft>
                <a:spcPts val="600"/>
              </a:spcAft>
              <a:buFont typeface="Arial" panose="020B0604020202020204" pitchFamily="34" charset="0"/>
              <a:buChar char="•"/>
            </a:pPr>
            <a:r>
              <a:rPr lang="en-US" dirty="0"/>
              <a:t>Examples of OCD: excessive hand washing, color coded everything…What are some others you may know of?</a:t>
            </a:r>
          </a:p>
          <a:p>
            <a:pPr indent="-228600">
              <a:lnSpc>
                <a:spcPct val="90000"/>
              </a:lnSpc>
              <a:spcAft>
                <a:spcPts val="600"/>
              </a:spcAft>
              <a:buFont typeface="Arial" panose="020B0604020202020204" pitchFamily="34" charset="0"/>
              <a:buChar char="•"/>
            </a:pPr>
            <a:endParaRPr lang="en-US" dirty="0"/>
          </a:p>
          <a:p>
            <a:pPr marL="457200" indent="-228600">
              <a:lnSpc>
                <a:spcPct val="90000"/>
              </a:lnSpc>
              <a:spcAft>
                <a:spcPts val="600"/>
              </a:spcAft>
              <a:buFont typeface="Arial" panose="020B0604020202020204" pitchFamily="34" charset="0"/>
              <a:buChar char="•"/>
            </a:pPr>
            <a:r>
              <a:rPr lang="en-US" dirty="0">
                <a:hlinkClick r:id="rId2"/>
              </a:rPr>
              <a:t>https://www.youtube.com/watch?v=UWiQUzwLv_I</a:t>
            </a:r>
            <a:endParaRPr lang="en-US" dirty="0"/>
          </a:p>
          <a:p>
            <a:pPr marL="457200" indent="-228600">
              <a:lnSpc>
                <a:spcPct val="90000"/>
              </a:lnSpc>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1808453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53363" y="365760"/>
            <a:ext cx="9367203" cy="1188720"/>
          </a:xfrm>
        </p:spPr>
        <p:txBody>
          <a:bodyPr>
            <a:normAutofit/>
          </a:bodyPr>
          <a:lstStyle/>
          <a:p>
            <a:r>
              <a:rPr lang="en-US" b="1"/>
              <a:t>Panic Disorder- </a:t>
            </a:r>
            <a:r>
              <a:rPr lang="en-US"/>
              <a:t>an anxiety disorder</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653363" y="2176272"/>
            <a:ext cx="9367204" cy="4041648"/>
          </a:xfrm>
        </p:spPr>
        <p:txBody>
          <a:bodyPr anchor="t">
            <a:normAutofit/>
          </a:bodyPr>
          <a:lstStyle/>
          <a:p>
            <a:r>
              <a:rPr lang="en-US" sz="2400"/>
              <a:t>A person with panic disorder has sudden, unexplained feelings of terror.  </a:t>
            </a:r>
          </a:p>
          <a:p>
            <a:r>
              <a:rPr lang="en-US" sz="2400"/>
              <a:t>These Panic Attacks are accompanied by symptoms such as trembling, a pounding heart, shortness of breath, or dizziness.</a:t>
            </a:r>
          </a:p>
          <a:p>
            <a:r>
              <a:rPr lang="en-US" sz="2400"/>
              <a:t>Panic attacks often are triggered by a particular object, condition or situation.</a:t>
            </a:r>
          </a:p>
          <a:p>
            <a:r>
              <a:rPr lang="en-US" sz="2400">
                <a:hlinkClick r:id="rId2"/>
              </a:rPr>
              <a:t>https://www.youtube.com/watch?v=YxELZyA2bJs</a:t>
            </a:r>
            <a:endParaRPr lang="en-US" sz="2400"/>
          </a:p>
        </p:txBody>
      </p:sp>
    </p:spTree>
    <p:extLst>
      <p:ext uri="{BB962C8B-B14F-4D97-AF65-F5344CB8AC3E}">
        <p14:creationId xmlns:p14="http://schemas.microsoft.com/office/powerpoint/2010/main" val="2522216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CB5DFCDA-694D-4637-8E9B-038575194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952075" cy="6858000"/>
          </a:xfrm>
          <a:custGeom>
            <a:avLst/>
            <a:gdLst>
              <a:gd name="connsiteX0" fmla="*/ 9952075 w 9952075"/>
              <a:gd name="connsiteY0" fmla="*/ 6858000 h 6858000"/>
              <a:gd name="connsiteX1" fmla="*/ 108694 w 9952075"/>
              <a:gd name="connsiteY1" fmla="*/ 6858000 h 6858000"/>
              <a:gd name="connsiteX2" fmla="*/ 79127 w 9952075"/>
              <a:gd name="connsiteY2" fmla="*/ 6681235 h 6858000"/>
              <a:gd name="connsiteX3" fmla="*/ 0 w 9952075"/>
              <a:gd name="connsiteY3" fmla="*/ 5565888 h 6858000"/>
              <a:gd name="connsiteX4" fmla="*/ 2190696 w 9952075"/>
              <a:gd name="connsiteY4" fmla="*/ 145339 h 6858000"/>
              <a:gd name="connsiteX5" fmla="*/ 2339431 w 9952075"/>
              <a:gd name="connsiteY5" fmla="*/ 0 h 6858000"/>
              <a:gd name="connsiteX6" fmla="*/ 9952075 w 9952075"/>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2075" h="6858000">
                <a:moveTo>
                  <a:pt x="9952075"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9952075"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E4DB276E-BFF1-43F5-AB90-7ABA4B9A9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652017" cy="6858000"/>
          </a:xfrm>
          <a:custGeom>
            <a:avLst/>
            <a:gdLst>
              <a:gd name="connsiteX0" fmla="*/ 9652017 w 9652017"/>
              <a:gd name="connsiteY0" fmla="*/ 6858000 h 6858000"/>
              <a:gd name="connsiteX1" fmla="*/ 112827 w 9652017"/>
              <a:gd name="connsiteY1" fmla="*/ 6858000 h 6858000"/>
              <a:gd name="connsiteX2" fmla="*/ 76084 w 9652017"/>
              <a:gd name="connsiteY2" fmla="*/ 6638337 h 6858000"/>
              <a:gd name="connsiteX3" fmla="*/ 0 w 9652017"/>
              <a:gd name="connsiteY3" fmla="*/ 5565888 h 6858000"/>
              <a:gd name="connsiteX4" fmla="*/ 2157501 w 9652017"/>
              <a:gd name="connsiteY4" fmla="*/ 301488 h 6858000"/>
              <a:gd name="connsiteX5" fmla="*/ 2472310 w 9652017"/>
              <a:gd name="connsiteY5" fmla="*/ 0 h 6858000"/>
              <a:gd name="connsiteX6" fmla="*/ 9652017 w 965201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2017" h="6858000">
                <a:moveTo>
                  <a:pt x="9652017" y="6858000"/>
                </a:moveTo>
                <a:lnTo>
                  <a:pt x="112827" y="6858000"/>
                </a:lnTo>
                <a:lnTo>
                  <a:pt x="76084" y="6638337"/>
                </a:lnTo>
                <a:cubicBezTo>
                  <a:pt x="25944" y="6288079"/>
                  <a:pt x="0" y="5930014"/>
                  <a:pt x="0" y="5565888"/>
                </a:cubicBezTo>
                <a:cubicBezTo>
                  <a:pt x="0" y="3514654"/>
                  <a:pt x="823309" y="1655711"/>
                  <a:pt x="2157501" y="301488"/>
                </a:cubicBezTo>
                <a:lnTo>
                  <a:pt x="2472310" y="0"/>
                </a:lnTo>
                <a:lnTo>
                  <a:pt x="9652017" y="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8200" y="365126"/>
            <a:ext cx="7757694" cy="1288238"/>
          </a:xfrm>
        </p:spPr>
        <p:txBody>
          <a:bodyPr anchor="b">
            <a:normAutofit/>
          </a:bodyPr>
          <a:lstStyle/>
          <a:p>
            <a:r>
              <a:rPr lang="en-US" sz="4100" b="1"/>
              <a:t>Post Traumatic Stress </a:t>
            </a:r>
            <a:r>
              <a:rPr lang="en-US" sz="4100"/>
              <a:t>– an anxiety disorder</a:t>
            </a:r>
          </a:p>
        </p:txBody>
      </p:sp>
      <p:sp>
        <p:nvSpPr>
          <p:cNvPr id="3" name="Content Placeholder 2"/>
          <p:cNvSpPr>
            <a:spLocks noGrp="1"/>
          </p:cNvSpPr>
          <p:nvPr>
            <p:ph idx="1"/>
          </p:nvPr>
        </p:nvSpPr>
        <p:spPr>
          <a:xfrm>
            <a:off x="838198" y="1956390"/>
            <a:ext cx="7322290" cy="3907465"/>
          </a:xfrm>
        </p:spPr>
        <p:txBody>
          <a:bodyPr anchor="t">
            <a:normAutofit/>
          </a:bodyPr>
          <a:lstStyle/>
          <a:p>
            <a:r>
              <a:rPr lang="en-US" sz="2200" b="1" u="sng" dirty="0">
                <a:solidFill>
                  <a:schemeClr val="bg1"/>
                </a:solidFill>
                <a:highlight>
                  <a:srgbClr val="FFFF00"/>
                </a:highlight>
              </a:rPr>
              <a:t>Post traumatic stress </a:t>
            </a:r>
            <a:r>
              <a:rPr lang="en-US" sz="2200" dirty="0"/>
              <a:t>is a condition that may develop after exposure to a terrifying event that threatened or caused physical harm.</a:t>
            </a:r>
          </a:p>
          <a:p>
            <a:pPr lvl="1"/>
            <a:r>
              <a:rPr lang="en-US" sz="2200" dirty="0"/>
              <a:t>Common after:</a:t>
            </a:r>
          </a:p>
          <a:p>
            <a:pPr lvl="2"/>
            <a:r>
              <a:rPr lang="en-US" sz="2200" dirty="0"/>
              <a:t>Personal assault</a:t>
            </a:r>
          </a:p>
          <a:p>
            <a:pPr lvl="2"/>
            <a:r>
              <a:rPr lang="en-US" sz="2200" dirty="0"/>
              <a:t>Natural or human made disasters (earth quakes or bombings)</a:t>
            </a:r>
          </a:p>
          <a:p>
            <a:pPr lvl="2"/>
            <a:r>
              <a:rPr lang="en-US" sz="2200" dirty="0"/>
              <a:t>Car accidents</a:t>
            </a:r>
          </a:p>
          <a:p>
            <a:pPr lvl="2"/>
            <a:r>
              <a:rPr lang="en-US" sz="2200" dirty="0"/>
              <a:t>Military combat</a:t>
            </a:r>
          </a:p>
          <a:p>
            <a:pPr lvl="2"/>
            <a:endParaRPr lang="en-US" sz="2200" dirty="0"/>
          </a:p>
          <a:p>
            <a:pPr lvl="1"/>
            <a:r>
              <a:rPr lang="en-US" sz="2200" dirty="0"/>
              <a:t>Can start weeks or months after the event that caused it.</a:t>
            </a:r>
          </a:p>
          <a:p>
            <a:pPr lvl="2"/>
            <a:endParaRPr lang="en-US" sz="2200" dirty="0"/>
          </a:p>
        </p:txBody>
      </p:sp>
    </p:spTree>
    <p:extLst>
      <p:ext uri="{BB962C8B-B14F-4D97-AF65-F5344CB8AC3E}">
        <p14:creationId xmlns:p14="http://schemas.microsoft.com/office/powerpoint/2010/main" val="358907605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FF38ED378C914DAF2993431578412D" ma:contentTypeVersion="15" ma:contentTypeDescription="Create a new document." ma:contentTypeScope="" ma:versionID="8206f3fb8dae257d746d88b382f02885">
  <xsd:schema xmlns:xsd="http://www.w3.org/2001/XMLSchema" xmlns:xs="http://www.w3.org/2001/XMLSchema" xmlns:p="http://schemas.microsoft.com/office/2006/metadata/properties" xmlns:ns1="http://schemas.microsoft.com/sharepoint/v3" xmlns:ns3="c807bff1-712e-4278-b82f-41f5d7038641" xmlns:ns4="f45de798-be83-4bef-b933-fe66fbc4e60b" targetNamespace="http://schemas.microsoft.com/office/2006/metadata/properties" ma:root="true" ma:fieldsID="c35b672db324f0eebdc21370ef8cb37c" ns1:_="" ns3:_="" ns4:_="">
    <xsd:import namespace="http://schemas.microsoft.com/sharepoint/v3"/>
    <xsd:import namespace="c807bff1-712e-4278-b82f-41f5d7038641"/>
    <xsd:import namespace="f45de798-be83-4bef-b933-fe66fbc4e6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DateTaken" minOccurs="0"/>
                <xsd:element ref="ns4:MediaServiceAutoTags" minOccurs="0"/>
                <xsd:element ref="ns4:MediaServiceOCR" minOccurs="0"/>
                <xsd:element ref="ns4:MediaServiceAutoKeyPoints" minOccurs="0"/>
                <xsd:element ref="ns4:MediaServiceKeyPoints"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07bff1-712e-4278-b82f-41f5d703864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5de798-be83-4bef-b933-fe66fbc4e6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EAF6C6FC-BBCD-45FA-92BB-3CC506EE4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07bff1-712e-4278-b82f-41f5d7038641"/>
    <ds:schemaRef ds:uri="f45de798-be83-4bef-b933-fe66fbc4e6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F7D8C7-D5B1-409D-8F71-8F2E2157D712}">
  <ds:schemaRefs>
    <ds:schemaRef ds:uri="http://schemas.microsoft.com/sharepoint/v3/contenttype/forms"/>
  </ds:schemaRefs>
</ds:datastoreItem>
</file>

<file path=customXml/itemProps3.xml><?xml version="1.0" encoding="utf-8"?>
<ds:datastoreItem xmlns:ds="http://schemas.openxmlformats.org/officeDocument/2006/customXml" ds:itemID="{FB2EC7BD-9480-4D6D-A670-B7C64D1AC53D}">
  <ds:schemaRefs>
    <ds:schemaRef ds:uri="f45de798-be83-4bef-b933-fe66fbc4e60b"/>
    <ds:schemaRef ds:uri="http://schemas.microsoft.com/sharepoint/v3"/>
    <ds:schemaRef ds:uri="http://schemas.microsoft.com/office/2006/documentManagement/types"/>
    <ds:schemaRef ds:uri="http://purl.org/dc/dcmitype/"/>
    <ds:schemaRef ds:uri="http://schemas.openxmlformats.org/package/2006/metadata/core-properties"/>
    <ds:schemaRef ds:uri="http://purl.org/dc/terms/"/>
    <ds:schemaRef ds:uri="http://www.w3.org/XML/1998/namespace"/>
    <ds:schemaRef ds:uri="http://purl.org/dc/elements/1.1/"/>
    <ds:schemaRef ds:uri="http://schemas.microsoft.com/office/infopath/2007/PartnerControls"/>
    <ds:schemaRef ds:uri="c807bff1-712e-4278-b82f-41f5d703864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184</TotalTime>
  <Words>979</Words>
  <Application>Microsoft Office PowerPoint</Application>
  <PresentationFormat>Widescreen</PresentationFormat>
  <Paragraphs>162</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Mental Disorders </vt:lpstr>
      <vt:lpstr>Classifications of Mental Disorders</vt:lpstr>
      <vt:lpstr>Types of Mental Disorders</vt:lpstr>
      <vt:lpstr>Anxiety Disorders </vt:lpstr>
      <vt:lpstr>Phobia--- Is an anxiety disorder</vt:lpstr>
      <vt:lpstr>Phobia List</vt:lpstr>
      <vt:lpstr>Obsessive Compulsive Disorder –an anxiety disorder</vt:lpstr>
      <vt:lpstr>Panic Disorder- an anxiety disorder</vt:lpstr>
      <vt:lpstr>Post Traumatic Stress – an anxiety disorder</vt:lpstr>
      <vt:lpstr>Mood Disorders</vt:lpstr>
      <vt:lpstr>Clinical Depression- a mood disorder</vt:lpstr>
      <vt:lpstr>Bipolar Disorder- a mood disorder</vt:lpstr>
      <vt:lpstr>Eating Disorders https://www.youtube.com/watch?v=CVifJ6I-i7g</vt:lpstr>
      <vt:lpstr>Conduct Disorders</vt:lpstr>
      <vt:lpstr>Schizophrenia</vt:lpstr>
      <vt:lpstr>Personality Disorders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Disorders </dc:title>
  <dc:creator>Duke, Samantha</dc:creator>
  <cp:lastModifiedBy>Duke, Samantha</cp:lastModifiedBy>
  <cp:revision>1</cp:revision>
  <dcterms:created xsi:type="dcterms:W3CDTF">2020-08-17T17:29:18Z</dcterms:created>
  <dcterms:modified xsi:type="dcterms:W3CDTF">2020-10-05T19:25:40Z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0x01010070FF38ED378C914DAF2993431578412D</vt:lpwstr>
  </property>
</Properties>
</file>