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C396A-C35D-4AE6-9EFC-1053CEE5A01F}" v="5" dt="2020-11-10T20:04:18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ke, Samantha" userId="f7da25d2-0ba3-498f-a24e-2900dd40345d" providerId="ADAL" clId="{0DEC396A-C35D-4AE6-9EFC-1053CEE5A01F}"/>
    <pc:docChg chg="custSel addSld modSld">
      <pc:chgData name="Duke, Samantha" userId="f7da25d2-0ba3-498f-a24e-2900dd40345d" providerId="ADAL" clId="{0DEC396A-C35D-4AE6-9EFC-1053CEE5A01F}" dt="2020-11-12T20:46:51.206" v="1276" actId="20577"/>
      <pc:docMkLst>
        <pc:docMk/>
      </pc:docMkLst>
      <pc:sldChg chg="modSp">
        <pc:chgData name="Duke, Samantha" userId="f7da25d2-0ba3-498f-a24e-2900dd40345d" providerId="ADAL" clId="{0DEC396A-C35D-4AE6-9EFC-1053CEE5A01F}" dt="2020-11-09T20:59:12.721" v="14" actId="1036"/>
        <pc:sldMkLst>
          <pc:docMk/>
          <pc:sldMk cId="3619231427" sldId="256"/>
        </pc:sldMkLst>
        <pc:picChg chg="mod">
          <ac:chgData name="Duke, Samantha" userId="f7da25d2-0ba3-498f-a24e-2900dd40345d" providerId="ADAL" clId="{0DEC396A-C35D-4AE6-9EFC-1053CEE5A01F}" dt="2020-11-09T20:59:12.721" v="14" actId="1036"/>
          <ac:picMkLst>
            <pc:docMk/>
            <pc:sldMk cId="3619231427" sldId="256"/>
            <ac:picMk id="8" creationId="{DC6EF621-753B-47F5-962C-12EEDD0E6D9B}"/>
          </ac:picMkLst>
        </pc:picChg>
      </pc:sldChg>
      <pc:sldChg chg="modSp">
        <pc:chgData name="Duke, Samantha" userId="f7da25d2-0ba3-498f-a24e-2900dd40345d" providerId="ADAL" clId="{0DEC396A-C35D-4AE6-9EFC-1053CEE5A01F}" dt="2020-11-10T20:04:18.069" v="1266" actId="207"/>
        <pc:sldMkLst>
          <pc:docMk/>
          <pc:sldMk cId="4085524353" sldId="260"/>
        </pc:sldMkLst>
        <pc:spChg chg="mod">
          <ac:chgData name="Duke, Samantha" userId="f7da25d2-0ba3-498f-a24e-2900dd40345d" providerId="ADAL" clId="{0DEC396A-C35D-4AE6-9EFC-1053CEE5A01F}" dt="2020-11-10T20:04:18.069" v="1266" actId="207"/>
          <ac:spMkLst>
            <pc:docMk/>
            <pc:sldMk cId="4085524353" sldId="260"/>
            <ac:spMk id="3" creationId="{7580C676-A7C8-40DD-BB27-A0C5DA5C9265}"/>
          </ac:spMkLst>
        </pc:spChg>
      </pc:sldChg>
      <pc:sldChg chg="addSp delSp modSp">
        <pc:chgData name="Duke, Samantha" userId="f7da25d2-0ba3-498f-a24e-2900dd40345d" providerId="ADAL" clId="{0DEC396A-C35D-4AE6-9EFC-1053CEE5A01F}" dt="2020-08-21T18:25:09.792" v="13" actId="478"/>
        <pc:sldMkLst>
          <pc:docMk/>
          <pc:sldMk cId="2534656442" sldId="263"/>
        </pc:sldMkLst>
        <pc:spChg chg="add del mod">
          <ac:chgData name="Duke, Samantha" userId="f7da25d2-0ba3-498f-a24e-2900dd40345d" providerId="ADAL" clId="{0DEC396A-C35D-4AE6-9EFC-1053CEE5A01F}" dt="2020-08-21T18:24:25.921" v="5" actId="478"/>
          <ac:spMkLst>
            <pc:docMk/>
            <pc:sldMk cId="2534656442" sldId="263"/>
            <ac:spMk id="9" creationId="{F4D869A3-74C3-4E64-B46E-012E926A0AC6}"/>
          </ac:spMkLst>
        </pc:spChg>
        <pc:spChg chg="add del mod">
          <ac:chgData name="Duke, Samantha" userId="f7da25d2-0ba3-498f-a24e-2900dd40345d" providerId="ADAL" clId="{0DEC396A-C35D-4AE6-9EFC-1053CEE5A01F}" dt="2020-08-21T18:25:09.792" v="13" actId="478"/>
          <ac:spMkLst>
            <pc:docMk/>
            <pc:sldMk cId="2534656442" sldId="263"/>
            <ac:spMk id="12" creationId="{5EF54A0A-26BF-4A53-B18F-7F575DA5AF2A}"/>
          </ac:spMkLst>
        </pc:spChg>
        <pc:picChg chg="add del mod">
          <ac:chgData name="Duke, Samantha" userId="f7da25d2-0ba3-498f-a24e-2900dd40345d" providerId="ADAL" clId="{0DEC396A-C35D-4AE6-9EFC-1053CEE5A01F}" dt="2020-08-21T18:24:25.921" v="5" actId="478"/>
          <ac:picMkLst>
            <pc:docMk/>
            <pc:sldMk cId="2534656442" sldId="263"/>
            <ac:picMk id="8" creationId="{36A02ABB-4D25-4872-9E46-8D93CFB83824}"/>
          </ac:picMkLst>
        </pc:picChg>
        <pc:picChg chg="add mod">
          <ac:chgData name="Duke, Samantha" userId="f7da25d2-0ba3-498f-a24e-2900dd40345d" providerId="ADAL" clId="{0DEC396A-C35D-4AE6-9EFC-1053CEE5A01F}" dt="2020-08-21T18:25:06.378" v="12" actId="1076"/>
          <ac:picMkLst>
            <pc:docMk/>
            <pc:sldMk cId="2534656442" sldId="263"/>
            <ac:picMk id="11" creationId="{283C96A8-BE85-40B1-8060-440BDCE6503E}"/>
          </ac:picMkLst>
        </pc:picChg>
      </pc:sldChg>
      <pc:sldChg chg="modSp">
        <pc:chgData name="Duke, Samantha" userId="f7da25d2-0ba3-498f-a24e-2900dd40345d" providerId="ADAL" clId="{0DEC396A-C35D-4AE6-9EFC-1053CEE5A01F}" dt="2020-11-12T19:50:40.433" v="1275" actId="20577"/>
        <pc:sldMkLst>
          <pc:docMk/>
          <pc:sldMk cId="566446432" sldId="264"/>
        </pc:sldMkLst>
        <pc:spChg chg="mod">
          <ac:chgData name="Duke, Samantha" userId="f7da25d2-0ba3-498f-a24e-2900dd40345d" providerId="ADAL" clId="{0DEC396A-C35D-4AE6-9EFC-1053CEE5A01F}" dt="2020-11-12T19:50:40.433" v="1275" actId="20577"/>
          <ac:spMkLst>
            <pc:docMk/>
            <pc:sldMk cId="566446432" sldId="264"/>
            <ac:spMk id="3" creationId="{2DE46A07-3C05-4C26-B8C7-32DF132255AC}"/>
          </ac:spMkLst>
        </pc:spChg>
      </pc:sldChg>
      <pc:sldChg chg="modSp add">
        <pc:chgData name="Duke, Samantha" userId="f7da25d2-0ba3-498f-a24e-2900dd40345d" providerId="ADAL" clId="{0DEC396A-C35D-4AE6-9EFC-1053CEE5A01F}" dt="2020-11-12T20:46:51.206" v="1276" actId="20577"/>
        <pc:sldMkLst>
          <pc:docMk/>
          <pc:sldMk cId="2672756764" sldId="266"/>
        </pc:sldMkLst>
        <pc:spChg chg="mod">
          <ac:chgData name="Duke, Samantha" userId="f7da25d2-0ba3-498f-a24e-2900dd40345d" providerId="ADAL" clId="{0DEC396A-C35D-4AE6-9EFC-1053CEE5A01F}" dt="2020-11-09T21:02:21.506" v="29" actId="1076"/>
          <ac:spMkLst>
            <pc:docMk/>
            <pc:sldMk cId="2672756764" sldId="266"/>
            <ac:spMk id="2" creationId="{8593DD97-3113-4329-957E-A992C3D77610}"/>
          </ac:spMkLst>
        </pc:spChg>
        <pc:spChg chg="mod">
          <ac:chgData name="Duke, Samantha" userId="f7da25d2-0ba3-498f-a24e-2900dd40345d" providerId="ADAL" clId="{0DEC396A-C35D-4AE6-9EFC-1053CEE5A01F}" dt="2020-11-12T20:46:51.206" v="1276" actId="20577"/>
          <ac:spMkLst>
            <pc:docMk/>
            <pc:sldMk cId="2672756764" sldId="266"/>
            <ac:spMk id="3" creationId="{632E0213-B512-484C-84A9-21C95C2E64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83D1-690E-4A5E-9753-DEE507619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2EFAB-7025-4C19-A47E-CB11CB5DF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03C1C-2446-41D0-826E-13A0E556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C8DB0-0477-4BB9-A2CC-5A9CC06D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ED5E6-E020-4360-BD52-11A9F89C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6B9F-64CC-48EC-BCE8-1F6B3E10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A13A2-6CAE-45A1-8FA3-8B1145FF1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BB527-5C96-4C63-8D1D-910BC06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12C42-9ED3-4E3A-A384-BCD5ECCC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15DE-328D-41F1-8EA2-972F321E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8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884E2-08F9-4887-B287-3A5519131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1EE07-9370-41F8-8055-32808AC64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0F51-39B1-4945-88D9-9C994EFC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25EC0-893B-4E5A-8976-51CFC120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8E253-DE03-4F9B-8B77-1050C2D2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5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B8C2-CBC8-426A-AEFF-C7923489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5B37-7038-46EB-832E-730D70E7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94D5E-B77D-431E-85F1-7DDCE725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2A9A2-67BB-40C8-A501-AD044E0C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80F78-BB39-4BD7-9E0A-098A36EC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2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3A0E-A4AC-432F-8B61-1C92B2E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03061-0F2A-4ABD-9AF5-04E6905D3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1136-A4E8-4BF1-A85D-E6C57E90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51478-EE39-4B06-A879-D80FBDAF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115F1-438B-4F8F-8759-ED46A27A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CE04-9413-4089-A990-AE391B9A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F6CC2-D94D-4667-8411-9FFD40E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4441F-6A3E-4A64-A8D3-AD8C3B1A7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7B7C1-DA04-47DF-83FE-8B2535CE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48056-24F9-4A7C-9DEB-10C51E5C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72D87-9273-428B-88E0-2399BB06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5A01-1C93-499D-806D-86DD66CE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A044B-6EC9-476A-B3B3-1EB9584AB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058F9-14E1-4013-A388-0FB9FE447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58CD3-6DBB-4A39-BD3D-2DC242177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070CC-536A-4224-9459-DD40A06D9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360D9-D3A2-46F8-9ED8-A391F50E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886A3-17D2-42F2-96ED-75690366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470AD-F140-4D64-A362-1C86BF0C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105D-494C-4902-B1E8-0B23A6D3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593B6-355C-4AD8-B2F0-F10E8491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F18B0-E232-4804-B455-BFCCF6F6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26320-08A8-49F0-9132-63A75653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FCBE6-E26B-424E-98F4-6E8CCBC6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8BFFB-2B3D-4499-8BEB-27EAEF7C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A7184-B32E-49B7-BCEC-A0481A90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6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B57E-83B2-41F2-918D-8DB6C935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16C4-1288-4A0A-8134-C6527D29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87131-44DF-46EF-9DCC-849416623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20F9B-B545-452F-96A6-7C9D6BAE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80BDA-36A0-4EC2-996E-C2C2C475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8E433-E3B3-410B-A54D-F54CF0BF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4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65DC-6A2C-4010-A206-0B7556FF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0CB95-2F72-4364-8973-64635C4DB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6ED77-FA87-4A0F-8BF1-14FC71CF6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B888B-F995-46DC-90D8-4CE3949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75257-B854-41F4-AE47-7E588524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79E7D-6826-49E2-BC53-F808A7CF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96575-FBF4-4421-BE91-44BB34BF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D78A-5AF9-463F-B884-86854094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B3259-AB4E-4E15-97BE-B8707544D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113E-09DC-46B1-9B4B-72F371DFCD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89043-D56A-4F19-88C8-11A15613C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ED056-AE94-4C17-980A-65F3DAB10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2562E-05F8-41CF-813F-11517FA7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medicine.wikidot.com/sports-nutri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mrgscience.com/d1-human-nutrition-core.htm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re_Water_(Skepta_song)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culator.net/calorie-calculato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oes_Balance/toxic-vs-true-hunger-85f9c7f9ff2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igh_Fat_Foods_-_NCI_Visuals_Online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classroom.org/teacher/matrix/lessonplan.cfm?lpid=57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utter_and_Oil_-_NCI_Visuals_Online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Lists_of_food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ondergressive.com/biggest-wastes-of-money-part-4-cafes-wrapping-papergreeting-cards-vitamins-and-cleaning-product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ngelruru.deviantart.com/art/my-kawaii-baby-168199774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hicken_cartoon_04.svg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en.wikipedia.org/wiki/Liver_(food)" TargetMode="External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8CAB3-09CC-488E-8B31-19FBBBB7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Nutrition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C1092-CBA0-4633-B06D-97310DF8C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AD3E"/>
                </a:solidFill>
              </a:rPr>
              <a:t>Chapter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table topped with different types of food&#10;&#10;Description automatically generated">
            <a:extLst>
              <a:ext uri="{FF2B5EF4-FFF2-40B4-BE49-F238E27FC236}">
                <a16:creationId xmlns:a16="http://schemas.microsoft.com/office/drawing/2014/main" id="{5B4A15DB-FED3-430F-8311-ABAEFA2B3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C6EF621-753B-47F5-962C-12EEDD0E6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5073" y="2813385"/>
            <a:ext cx="5455917" cy="3243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7628F-DD09-40DE-BD0F-19EA51488255}"/>
              </a:ext>
            </a:extLst>
          </p:cNvPr>
          <p:cNvSpPr txBox="1"/>
          <p:nvPr/>
        </p:nvSpPr>
        <p:spPr>
          <a:xfrm>
            <a:off x="3417574" y="62244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portsmedicine.wikidot.com/sports-nutri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1D0C0-1795-4541-9B68-6BE9F941597E}"/>
              </a:ext>
            </a:extLst>
          </p:cNvPr>
          <p:cNvSpPr txBox="1"/>
          <p:nvPr/>
        </p:nvSpPr>
        <p:spPr>
          <a:xfrm>
            <a:off x="9593948" y="584735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mrgscience.com/d1-human-nutrition-cor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3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6DF0B-3537-4C3D-A0E1-DA557B2C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650241"/>
            <a:ext cx="4559425" cy="5659850"/>
          </a:xfrm>
        </p:spPr>
        <p:txBody>
          <a:bodyPr anchor="ctr">
            <a:normAutofit/>
          </a:bodyPr>
          <a:lstStyle/>
          <a:p>
            <a:endParaRPr lang="en-US" sz="2000" dirty="0">
              <a:highlight>
                <a:srgbClr val="FFFF00"/>
              </a:highlight>
            </a:endParaRPr>
          </a:p>
          <a:p>
            <a:endParaRPr lang="en-US" sz="2000" dirty="0">
              <a:highlight>
                <a:srgbClr val="FFFF00"/>
              </a:highlight>
            </a:endParaRPr>
          </a:p>
          <a:p>
            <a:endParaRPr lang="en-US" sz="2000" dirty="0">
              <a:highlight>
                <a:srgbClr val="FFFF00"/>
              </a:highlight>
            </a:endParaRPr>
          </a:p>
          <a:p>
            <a:r>
              <a:rPr lang="en-US" sz="3200" dirty="0">
                <a:highlight>
                  <a:srgbClr val="FFFF00"/>
                </a:highlight>
              </a:rPr>
              <a:t>Water</a:t>
            </a:r>
            <a:r>
              <a:rPr lang="en-US" sz="3200" dirty="0"/>
              <a:t>- ESSENTIAL to life. Helps lubricate joints, eliminate wastes. </a:t>
            </a:r>
          </a:p>
          <a:p>
            <a:r>
              <a:rPr lang="en-US" sz="3200" dirty="0"/>
              <a:t>NO nutritional value (this is a good thing)</a:t>
            </a:r>
          </a:p>
          <a:p>
            <a:r>
              <a:rPr lang="en-US" sz="3200" dirty="0"/>
              <a:t>Our bodies are 70-85% water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pool of water&#10;&#10;Description automatically generated">
            <a:extLst>
              <a:ext uri="{FF2B5EF4-FFF2-40B4-BE49-F238E27FC236}">
                <a16:creationId xmlns:a16="http://schemas.microsoft.com/office/drawing/2014/main" id="{CC38F8D3-2CC7-4193-94F4-84EE2B128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5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DD97-3113-4329-957E-A992C3D77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663"/>
            <a:ext cx="9144000" cy="754062"/>
          </a:xfrm>
        </p:spPr>
        <p:txBody>
          <a:bodyPr>
            <a:normAutofit fontScale="90000"/>
          </a:bodyPr>
          <a:lstStyle/>
          <a:p>
            <a:r>
              <a:rPr lang="en-US" dirty="0"/>
              <a:t>Extra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E0213-B512-484C-84A9-21C95C2E6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82688"/>
            <a:ext cx="9144000" cy="5122862"/>
          </a:xfrm>
        </p:spPr>
        <p:txBody>
          <a:bodyPr>
            <a:normAutofit lnSpcReduction="10000"/>
          </a:bodyPr>
          <a:lstStyle/>
          <a:p>
            <a:r>
              <a:rPr lang="en-US">
                <a:highlight>
                  <a:srgbClr val="FFFF00"/>
                </a:highlight>
              </a:rPr>
              <a:t>Food additives: </a:t>
            </a:r>
            <a:r>
              <a:rPr lang="en-US" dirty="0"/>
              <a:t>substances intentionally added to food to produce a desired effect (may be used to enhance a food’s flavor or color or lengthen its storage life). </a:t>
            </a:r>
          </a:p>
          <a:p>
            <a:r>
              <a:rPr lang="en-US" dirty="0">
                <a:highlight>
                  <a:srgbClr val="FFFF00"/>
                </a:highlight>
              </a:rPr>
              <a:t>Food Allergy</a:t>
            </a:r>
            <a:r>
              <a:rPr lang="en-US" dirty="0"/>
              <a:t>: is a condition in which the body’s immune system reacts to substances in some foods.</a:t>
            </a:r>
          </a:p>
          <a:p>
            <a:r>
              <a:rPr lang="en-US" dirty="0">
                <a:highlight>
                  <a:srgbClr val="FFFF00"/>
                </a:highlight>
              </a:rPr>
              <a:t>Food intolerance: </a:t>
            </a:r>
            <a:r>
              <a:rPr lang="en-US" dirty="0"/>
              <a:t>is a negative reaction to a food or part of food caused by a metabolic problem, such as the inability to digest parts of certain foods or food components. (i.e. lactose intolerant, gluten intolerant)</a:t>
            </a:r>
          </a:p>
          <a:p>
            <a:r>
              <a:rPr lang="en-US" dirty="0">
                <a:highlight>
                  <a:srgbClr val="FFFF00"/>
                </a:highlight>
              </a:rPr>
              <a:t>Foodborne illness- </a:t>
            </a:r>
            <a:r>
              <a:rPr lang="en-US" dirty="0"/>
              <a:t>or food poisoning, may result from eating food contaminated with pathogens (disease-causing organisms). </a:t>
            </a:r>
          </a:p>
          <a:p>
            <a:r>
              <a:rPr lang="en-US" dirty="0">
                <a:highlight>
                  <a:srgbClr val="FFFF00"/>
                </a:highlight>
              </a:rPr>
              <a:t>Pasteurization-</a:t>
            </a:r>
            <a:r>
              <a:rPr lang="en-US" dirty="0"/>
              <a:t> is the process of treating a substance with heat to destroy or slow the growth of pathogens. </a:t>
            </a:r>
          </a:p>
          <a:p>
            <a:r>
              <a:rPr lang="en-US" dirty="0">
                <a:highlight>
                  <a:srgbClr val="FFFF00"/>
                </a:highlight>
              </a:rPr>
              <a:t>Cross-contamination</a:t>
            </a:r>
            <a:r>
              <a:rPr lang="en-US" dirty="0"/>
              <a:t>- the spreading of bacteria or other pathogens from one food to another. (wash your hands, cutting boards, utensils, </a:t>
            </a:r>
            <a:r>
              <a:rPr lang="en-US" dirty="0" err="1"/>
              <a:t>playes</a:t>
            </a:r>
            <a:r>
              <a:rPr lang="en-US" dirty="0"/>
              <a:t> and countertops with hot soapy water after preparing each item).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5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8B771-807B-4A38-86E4-C21C9B9F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>
                <a:highlight>
                  <a:srgbClr val="FFFF00"/>
                </a:highlight>
              </a:rPr>
              <a:t>Nutrition</a:t>
            </a:r>
            <a:r>
              <a:rPr lang="en-US" sz="3800"/>
              <a:t>- the process by which the body takes in and uses the food we eat.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B11B2-6313-4BB6-82EA-2181F3098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highlight>
                  <a:srgbClr val="FFFF00"/>
                </a:highlight>
              </a:rPr>
              <a:t>Nutrients</a:t>
            </a:r>
            <a:r>
              <a:rPr lang="en-US" sz="1700" dirty="0"/>
              <a:t>- are substances in food that your body needs to grow, to repair itself, and to supply you with energy. </a:t>
            </a:r>
          </a:p>
          <a:p>
            <a:pPr marL="0" indent="0">
              <a:buNone/>
            </a:pPr>
            <a:r>
              <a:rPr lang="en-US" sz="1700" dirty="0">
                <a:highlight>
                  <a:srgbClr val="FFFF00"/>
                </a:highlight>
              </a:rPr>
              <a:t>Calories</a:t>
            </a:r>
            <a:r>
              <a:rPr lang="en-US" sz="1700" dirty="0"/>
              <a:t>- are the units of heat that measure the energy used by the body and the energy that foods supply to the body. </a:t>
            </a:r>
          </a:p>
          <a:p>
            <a:pPr marL="0" indent="0">
              <a:buNone/>
            </a:pPr>
            <a:r>
              <a:rPr lang="en-US" sz="1700" dirty="0"/>
              <a:t>	(A </a:t>
            </a:r>
            <a:r>
              <a:rPr lang="en-US" sz="1700" b="1" dirty="0"/>
              <a:t>calorie</a:t>
            </a:r>
            <a:r>
              <a:rPr lang="en-US" sz="1700" dirty="0"/>
              <a:t> is a unit of measurement — but it doesn't measure weight or length. A </a:t>
            </a:r>
            <a:r>
              <a:rPr lang="en-US" sz="1700" b="1" dirty="0"/>
              <a:t>calorie</a:t>
            </a:r>
            <a:r>
              <a:rPr lang="en-US" sz="1700" dirty="0"/>
              <a:t> is a unit of energy. When you hear something contains 100 </a:t>
            </a:r>
            <a:r>
              <a:rPr lang="en-US" sz="1700" b="1" dirty="0"/>
              <a:t>calories</a:t>
            </a:r>
            <a:r>
              <a:rPr lang="en-US" sz="1700" dirty="0"/>
              <a:t>, it's a way of </a:t>
            </a:r>
            <a:r>
              <a:rPr lang="en-US" sz="1700" b="1" dirty="0"/>
              <a:t>describing</a:t>
            </a:r>
            <a:r>
              <a:rPr lang="en-US" sz="1700" dirty="0"/>
              <a:t> how much energy your body could get from eating or drinking it.)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Everyone’s calorie intake is different- Let’s go find out how many calories YOUR body needs a day.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>
                <a:hlinkClick r:id="rId2"/>
              </a:rPr>
              <a:t>https://www.calculator.net/calorie-calculator.html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21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F034A5-E05A-4075-9DCE-796C65F8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Why we choose the foods we eat…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225AA-D4EB-4B98-8D6F-37EA40F2A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200"/>
              <a:t>Taste, of course plays a huge role in choosing the foods we eat. </a:t>
            </a:r>
          </a:p>
          <a:p>
            <a:r>
              <a:rPr lang="en-US" sz="2200">
                <a:highlight>
                  <a:srgbClr val="FFFF00"/>
                </a:highlight>
              </a:rPr>
              <a:t>Hunger-</a:t>
            </a:r>
            <a:r>
              <a:rPr lang="en-US" sz="2200"/>
              <a:t> the NEED for food (your body physically needs food)</a:t>
            </a:r>
          </a:p>
          <a:p>
            <a:r>
              <a:rPr lang="en-US" sz="2200">
                <a:highlight>
                  <a:srgbClr val="FFFF00"/>
                </a:highlight>
              </a:rPr>
              <a:t>Appetite</a:t>
            </a:r>
            <a:r>
              <a:rPr lang="en-US" sz="2200"/>
              <a:t>- is the desire for food. </a:t>
            </a:r>
          </a:p>
          <a:p>
            <a:r>
              <a:rPr lang="en-US" sz="2200"/>
              <a:t>Americans eat THEIR WEIGHT in sugar each year (includes added sugars to food). </a:t>
            </a:r>
          </a:p>
        </p:txBody>
      </p:sp>
      <p:pic>
        <p:nvPicPr>
          <p:cNvPr id="5" name="Picture 4" descr="A person holding a plate with a fork&#10;&#10;Description automatically generated">
            <a:extLst>
              <a:ext uri="{FF2B5EF4-FFF2-40B4-BE49-F238E27FC236}">
                <a16:creationId xmlns:a16="http://schemas.microsoft.com/office/drawing/2014/main" id="{002205AE-DE73-4E88-B306-6E2052CE2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42" r="2293" b="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9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CBC47-D8B7-4DA5-AFE8-28A446EC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Nutrients- 6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C1FA-2F89-4882-AD21-87C6798D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1700">
                <a:highlight>
                  <a:srgbClr val="FFFF00"/>
                </a:highlight>
              </a:rPr>
              <a:t>1) Carbohydrates- </a:t>
            </a:r>
            <a:r>
              <a:rPr lang="en-US" sz="1700"/>
              <a:t>starches and sugars found in food (breads, pastas, cereal, bagels, tortillas, chips)</a:t>
            </a:r>
          </a:p>
          <a:p>
            <a:pPr lvl="1"/>
            <a:r>
              <a:rPr lang="en-US" sz="1700"/>
              <a:t>The body’s </a:t>
            </a:r>
            <a:r>
              <a:rPr lang="en-US" sz="1700" u="sng">
                <a:highlight>
                  <a:srgbClr val="FFFF00"/>
                </a:highlight>
              </a:rPr>
              <a:t># 1</a:t>
            </a:r>
            <a:r>
              <a:rPr lang="en-US" sz="1700"/>
              <a:t> source of energy		</a:t>
            </a:r>
            <a:r>
              <a:rPr lang="en-US" sz="1700" u="sng">
                <a:highlight>
                  <a:srgbClr val="FFFF00"/>
                </a:highlight>
              </a:rPr>
              <a:t>4</a:t>
            </a:r>
            <a:r>
              <a:rPr lang="en-US" sz="1700">
                <a:highlight>
                  <a:srgbClr val="FFFF00"/>
                </a:highlight>
              </a:rPr>
              <a:t> calories per gram</a:t>
            </a:r>
          </a:p>
          <a:p>
            <a:pPr marL="457200" lvl="1" indent="0">
              <a:buNone/>
            </a:pPr>
            <a:endParaRPr lang="en-US" sz="1700"/>
          </a:p>
          <a:p>
            <a:pPr marL="457200" lvl="1" indent="0">
              <a:buNone/>
            </a:pPr>
            <a:r>
              <a:rPr lang="en-US" sz="1700">
                <a:highlight>
                  <a:srgbClr val="FFFF00"/>
                </a:highlight>
              </a:rPr>
              <a:t>Glucose</a:t>
            </a:r>
            <a:r>
              <a:rPr lang="en-US" sz="1700"/>
              <a:t>- blood sugar, to be used immediately</a:t>
            </a:r>
          </a:p>
          <a:p>
            <a:pPr marL="457200" lvl="1" indent="0">
              <a:buNone/>
            </a:pPr>
            <a:r>
              <a:rPr lang="en-US" sz="1700">
                <a:highlight>
                  <a:srgbClr val="FFFF00"/>
                </a:highlight>
              </a:rPr>
              <a:t>Glycogen-</a:t>
            </a:r>
            <a:r>
              <a:rPr lang="en-US" sz="1700"/>
              <a:t> converted glucose, stored in muscles</a:t>
            </a:r>
          </a:p>
          <a:p>
            <a:pPr marL="457200" lvl="1" indent="0">
              <a:buNone/>
            </a:pPr>
            <a:endParaRPr lang="en-US" sz="1700"/>
          </a:p>
          <a:p>
            <a:pPr marL="457200" lvl="1" indent="0">
              <a:buNone/>
            </a:pPr>
            <a:r>
              <a:rPr lang="en-US" sz="1700">
                <a:highlight>
                  <a:srgbClr val="FFFF00"/>
                </a:highlight>
              </a:rPr>
              <a:t>Fiber-</a:t>
            </a:r>
            <a:r>
              <a:rPr lang="en-US" sz="1700"/>
              <a:t> an indigestible complex carbohydrate that is found in the tough, stringy parts of vegetable, fruits and whole grains. (celery, fiber1 bars, activia…aka helps you poop)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ay of food on a table&#10;&#10;Description automatically generated">
            <a:extLst>
              <a:ext uri="{FF2B5EF4-FFF2-40B4-BE49-F238E27FC236}">
                <a16:creationId xmlns:a16="http://schemas.microsoft.com/office/drawing/2014/main" id="{6AE67F61-8A99-4E9F-B0EB-517FA4CA0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525" r="15234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25989-FB13-47D1-AF8F-74740692D3FD}"/>
              </a:ext>
            </a:extLst>
          </p:cNvPr>
          <p:cNvSpPr txBox="1"/>
          <p:nvPr/>
        </p:nvSpPr>
        <p:spPr>
          <a:xfrm>
            <a:off x="9096156" y="585859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High_Fat_Foods_-_NCI_Visuals_Onlin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C676-A7C8-40DD-BB27-A0C5DA5C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09575"/>
            <a:ext cx="5314543" cy="6248370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2) Protein</a:t>
            </a:r>
            <a:r>
              <a:rPr lang="en-US" sz="2000" dirty="0"/>
              <a:t>- Helps build and maintain muscle. Made up of amino acids. “The building blocks of life”; found in every body cell (animal products, fish, poultry, cheese). </a:t>
            </a:r>
          </a:p>
          <a:p>
            <a:pPr lvl="1"/>
            <a:r>
              <a:rPr lang="en-US" sz="2000" dirty="0"/>
              <a:t>The body’s </a:t>
            </a: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#2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/>
              <a:t>source of energy			</a:t>
            </a: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4 calories per gram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Amino acid- </a:t>
            </a:r>
            <a:r>
              <a:rPr lang="en-US" sz="2000" dirty="0"/>
              <a:t>there are 20 amino acids. 11 of them are made by your body (thanks body!), the remaining 9 must come from the foods we eat. </a:t>
            </a: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Complete protein- </a:t>
            </a:r>
            <a:r>
              <a:rPr lang="en-US" sz="2000" dirty="0"/>
              <a:t>is a food product that contains all 9 essential AA’s (animal products, meat, eggs, dairy)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</a:rPr>
              <a:t>Incomplete protein- </a:t>
            </a:r>
            <a:r>
              <a:rPr lang="en-US" sz="2000" dirty="0"/>
              <a:t>a food that does not contain all 9 essential AA’s (beans, nuts, legumes)</a:t>
            </a:r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33381418-BD0E-43EF-9EF3-12E703693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431" r="21463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639A3-CC1D-4E42-AC69-FD59E2FC0B16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gclassroom.org/teacher/matrix/lessonplan.cfm?lpid=57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24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508E3-7E1E-43F9-ACA9-A7A87E80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365761"/>
            <a:ext cx="4559425" cy="5944330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3) Fats-</a:t>
            </a:r>
            <a:r>
              <a:rPr lang="en-US" sz="1800" dirty="0"/>
              <a:t> scientifically called “lipids”- a fatty substance that does not dissolve in water. </a:t>
            </a:r>
          </a:p>
          <a:p>
            <a:pPr lvl="1"/>
            <a:r>
              <a:rPr lang="en-US" sz="1800" dirty="0"/>
              <a:t>The body’s </a:t>
            </a:r>
            <a:r>
              <a:rPr lang="en-US" sz="1800" dirty="0">
                <a:highlight>
                  <a:srgbClr val="FFFF00"/>
                </a:highlight>
              </a:rPr>
              <a:t>#3</a:t>
            </a:r>
            <a:r>
              <a:rPr lang="en-US" sz="1800" dirty="0"/>
              <a:t> source of energy			</a:t>
            </a:r>
            <a:r>
              <a:rPr lang="en-US" sz="1800" dirty="0">
                <a:highlight>
                  <a:srgbClr val="FFFF00"/>
                </a:highlight>
              </a:rPr>
              <a:t>9 </a:t>
            </a:r>
            <a:r>
              <a:rPr lang="en-US" sz="1800" dirty="0"/>
              <a:t>calories per gram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>
                <a:highlight>
                  <a:srgbClr val="FFFF00"/>
                </a:highlight>
              </a:rPr>
              <a:t>Unsaturated fat- </a:t>
            </a:r>
            <a:r>
              <a:rPr lang="en-US" sz="1800" dirty="0"/>
              <a:t>liquid at room temperature (when you cook vegetables, what is left in the pan? Water, not oil)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</a:rPr>
              <a:t>Saturated fat- </a:t>
            </a:r>
            <a:r>
              <a:rPr lang="en-US" sz="1800" dirty="0"/>
              <a:t>solid or semi solid at room temperature (pork fat)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</a:rPr>
              <a:t>Cholesterol</a:t>
            </a:r>
            <a:r>
              <a:rPr lang="en-US" sz="1800" dirty="0"/>
              <a:t>- a waxy, fat-like substance, that your body produces. </a:t>
            </a:r>
          </a:p>
          <a:p>
            <a:pPr lvl="2"/>
            <a:r>
              <a:rPr lang="en-US" sz="1800" dirty="0"/>
              <a:t>It is a health concern because some people produce more cholesterol and then have added cholesterol through saturated fats and foods, which can cause some major health problems.</a:t>
            </a:r>
          </a:p>
          <a:p>
            <a:pPr lvl="2"/>
            <a:r>
              <a:rPr lang="en-US" sz="1800" dirty="0"/>
              <a:t>High cholesterol does run in families and is usually treated through life long medication.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bottle, cup, sitting&#10;&#10;Description automatically generated">
            <a:extLst>
              <a:ext uri="{FF2B5EF4-FFF2-40B4-BE49-F238E27FC236}">
                <a16:creationId xmlns:a16="http://schemas.microsoft.com/office/drawing/2014/main" id="{46AF3FBB-A2EF-42DD-8E9F-CBDE04082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41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62455-6D1A-4EE1-B514-3E7B32B3E3B8}"/>
              </a:ext>
            </a:extLst>
          </p:cNvPr>
          <p:cNvSpPr txBox="1"/>
          <p:nvPr/>
        </p:nvSpPr>
        <p:spPr>
          <a:xfrm>
            <a:off x="9096156" y="585859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Butter_and_Oil_-_NCI_Visuals_Onlin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6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DA54D-0D97-4E4F-8168-E547935C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436880"/>
            <a:ext cx="4706803" cy="56240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4) Vitamins</a:t>
            </a:r>
            <a:r>
              <a:rPr lang="en-US" sz="2000" dirty="0">
                <a:solidFill>
                  <a:srgbClr val="000000"/>
                </a:solidFill>
              </a:rPr>
              <a:t>- compounds that help regulate many vital body processes, including digestion, absorption and metabolism of other nutrients.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Water soluble- </a:t>
            </a:r>
            <a:r>
              <a:rPr lang="en-US" sz="2000" dirty="0">
                <a:solidFill>
                  <a:srgbClr val="000000"/>
                </a:solidFill>
              </a:rPr>
              <a:t>dissolve in water and pass easily into the blood during digestion. The body does not store these vitamins, so they need to be replenished regularly through the foods we eat.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Fat soluble- </a:t>
            </a:r>
            <a:r>
              <a:rPr lang="en-US" sz="2000" dirty="0">
                <a:solidFill>
                  <a:srgbClr val="000000"/>
                </a:solidFill>
              </a:rPr>
              <a:t>are absorbed, stored and transported in fat. Your body stores these vitamins in your fatty tissue, liver and kidneys.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Excess build up of these vitamins in your body can be toxic.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many different types of food on a table&#10;&#10;Description automatically generated">
            <a:extLst>
              <a:ext uri="{FF2B5EF4-FFF2-40B4-BE49-F238E27FC236}">
                <a16:creationId xmlns:a16="http://schemas.microsoft.com/office/drawing/2014/main" id="{3F9C1C19-75E1-4BDF-AFD0-5C2EB2B63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419" r="14576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F4EE5-2FC0-4B24-8844-02C4F2957FD9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Lists_of_foo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2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2B16-2EC2-4B12-8DDD-548CE59E9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90488"/>
            <a:ext cx="5157787" cy="823912"/>
          </a:xfrm>
        </p:spPr>
        <p:txBody>
          <a:bodyPr/>
          <a:lstStyle/>
          <a:p>
            <a:r>
              <a:rPr lang="en-US" dirty="0"/>
              <a:t>Water soluble vitamins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6FEE5-E9BD-4E31-B431-9C97F75E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981075"/>
            <a:ext cx="5157787" cy="5208588"/>
          </a:xfrm>
        </p:spPr>
        <p:txBody>
          <a:bodyPr>
            <a:normAutofit/>
          </a:bodyPr>
          <a:lstStyle/>
          <a:p>
            <a:r>
              <a:rPr lang="en-US" dirty="0"/>
              <a:t>Vitamin C </a:t>
            </a:r>
            <a:r>
              <a:rPr lang="en-US" sz="2200" dirty="0"/>
              <a:t>(citrus fruits, tomatoes, cabbage, peppers)</a:t>
            </a:r>
          </a:p>
          <a:p>
            <a:r>
              <a:rPr lang="en-US" dirty="0"/>
              <a:t>B1 (thiamine) </a:t>
            </a:r>
            <a:r>
              <a:rPr lang="en-US" sz="2200" dirty="0"/>
              <a:t>(liver, nuts, whole-grain enriched cereals)</a:t>
            </a:r>
          </a:p>
          <a:p>
            <a:r>
              <a:rPr lang="en-US" dirty="0"/>
              <a:t>B2  (riboflavin) </a:t>
            </a:r>
            <a:r>
              <a:rPr lang="en-US" sz="2200" dirty="0"/>
              <a:t>(milk, cheese, spinach, eggs)</a:t>
            </a:r>
          </a:p>
          <a:p>
            <a:r>
              <a:rPr lang="en-US" dirty="0"/>
              <a:t>Niacin </a:t>
            </a:r>
            <a:r>
              <a:rPr lang="en-US" sz="2200" dirty="0"/>
              <a:t>(milk, eggs, poultry, peanut butter, whole grains)</a:t>
            </a:r>
          </a:p>
          <a:p>
            <a:r>
              <a:rPr lang="en-US" dirty="0"/>
              <a:t>B6 </a:t>
            </a:r>
            <a:r>
              <a:rPr lang="en-US" sz="2200" dirty="0"/>
              <a:t>(wheat bran, liver, meat, fish, veggies)</a:t>
            </a:r>
          </a:p>
          <a:p>
            <a:r>
              <a:rPr lang="en-US" dirty="0"/>
              <a:t>Folic Acid </a:t>
            </a:r>
            <a:r>
              <a:rPr lang="en-US" sz="2000" dirty="0"/>
              <a:t>(nuts, OJ, green veggies)</a:t>
            </a:r>
          </a:p>
          <a:p>
            <a:r>
              <a:rPr lang="en-US" dirty="0"/>
              <a:t>B12 </a:t>
            </a:r>
            <a:r>
              <a:rPr lang="en-US" sz="2000" dirty="0"/>
              <a:t>(animal products, fish, poultry, eggs, milk)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AEBB5-64CF-4C43-B14C-F0C8178E1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8" y="90488"/>
            <a:ext cx="5183188" cy="823912"/>
          </a:xfrm>
        </p:spPr>
        <p:txBody>
          <a:bodyPr/>
          <a:lstStyle/>
          <a:p>
            <a:r>
              <a:rPr lang="en-US" dirty="0"/>
              <a:t>Fat soluble vitamins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BA148-4E4A-4B4E-BE7B-DB132DD26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981075"/>
            <a:ext cx="5183188" cy="5208588"/>
          </a:xfrm>
        </p:spPr>
        <p:txBody>
          <a:bodyPr>
            <a:normAutofit/>
          </a:bodyPr>
          <a:lstStyle/>
          <a:p>
            <a:r>
              <a:rPr lang="en-US" dirty="0"/>
              <a:t>Vitamin A </a:t>
            </a:r>
            <a:r>
              <a:rPr lang="en-US" sz="2000" dirty="0"/>
              <a:t>(milk, dairy products, green veggies)</a:t>
            </a:r>
          </a:p>
          <a:p>
            <a:r>
              <a:rPr lang="en-US" dirty="0"/>
              <a:t>Vitamin D </a:t>
            </a:r>
            <a:r>
              <a:rPr lang="en-US" sz="2000" dirty="0"/>
              <a:t>(the sun, eggs, sardines, salmon, beef)</a:t>
            </a:r>
          </a:p>
          <a:p>
            <a:r>
              <a:rPr lang="en-US" dirty="0"/>
              <a:t>Vitamin E </a:t>
            </a:r>
            <a:r>
              <a:rPr lang="en-US" sz="2000" dirty="0"/>
              <a:t>(vegetable oils, apples, peaches, nuts, seeds)</a:t>
            </a:r>
          </a:p>
          <a:p>
            <a:r>
              <a:rPr lang="en-US" dirty="0"/>
              <a:t>Vitamin K </a:t>
            </a:r>
            <a:r>
              <a:rPr lang="en-US" sz="2000" dirty="0"/>
              <a:t>(spinach, broccoli, eggs, liver, cabbage, tomatoes)</a:t>
            </a:r>
            <a:endParaRPr lang="en-US" dirty="0"/>
          </a:p>
        </p:txBody>
      </p:sp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283C96A8-BE85-40B1-8060-440BDCE65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05533" y="3780472"/>
            <a:ext cx="2824480" cy="28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ece of food on a plate&#10;&#10;Description automatically generated">
            <a:extLst>
              <a:ext uri="{FF2B5EF4-FFF2-40B4-BE49-F238E27FC236}">
                <a16:creationId xmlns:a16="http://schemas.microsoft.com/office/drawing/2014/main" id="{8E362BE2-05E6-4F5C-B31B-F401889AF1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49" r="-2" b="-2"/>
          <a:stretch/>
        </p:blipFill>
        <p:spPr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C5FA00-09DD-466B-A873-1767E5945C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6052" r="3" b="13200"/>
          <a:stretch/>
        </p:blipFill>
        <p:spPr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 descr="A picture containing indoor, sitting, lit, light&#10;&#10;Description automatically generated">
            <a:extLst>
              <a:ext uri="{FF2B5EF4-FFF2-40B4-BE49-F238E27FC236}">
                <a16:creationId xmlns:a16="http://schemas.microsoft.com/office/drawing/2014/main" id="{A27D8073-247A-4D65-A78E-D1CB7CCEC8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4195" r="2" b="10493"/>
          <a:stretch/>
        </p:blipFill>
        <p:spPr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46A07-3C05-4C26-B8C7-32DF13225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477520"/>
            <a:ext cx="4333468" cy="55834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Minerals</a:t>
            </a:r>
            <a:r>
              <a:rPr lang="en-US" sz="2000" dirty="0">
                <a:solidFill>
                  <a:srgbClr val="000000"/>
                </a:solidFill>
              </a:rPr>
              <a:t>- are substances that the body cannot manufacture but are needed for forming healthy bones and teeth and for regulating many vital body processes.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Calcium- dairy products, leafy veggies, tofu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Phosphorous- milk and other dairy products, beans, liver, meat, fish, poultry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Magnesium- whole grains, milk, dark green leafy veggies, nuts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Iron- meat, shellfish, poultry, peanuts, dried fruits, egg yolks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712ED-EB8F-44DA-82A6-B55DA8B86489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://angelruru.deviantart.com/art/my-kawaii-baby-16819977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4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F38ED378C914DAF2993431578412D" ma:contentTypeVersion="15" ma:contentTypeDescription="Create a new document." ma:contentTypeScope="" ma:versionID="8206f3fb8dae257d746d88b382f02885">
  <xsd:schema xmlns:xsd="http://www.w3.org/2001/XMLSchema" xmlns:xs="http://www.w3.org/2001/XMLSchema" xmlns:p="http://schemas.microsoft.com/office/2006/metadata/properties" xmlns:ns1="http://schemas.microsoft.com/sharepoint/v3" xmlns:ns3="c807bff1-712e-4278-b82f-41f5d7038641" xmlns:ns4="f45de798-be83-4bef-b933-fe66fbc4e60b" targetNamespace="http://schemas.microsoft.com/office/2006/metadata/properties" ma:root="true" ma:fieldsID="c35b672db324f0eebdc21370ef8cb37c" ns1:_="" ns3:_="" ns4:_="">
    <xsd:import namespace="http://schemas.microsoft.com/sharepoint/v3"/>
    <xsd:import namespace="c807bff1-712e-4278-b82f-41f5d7038641"/>
    <xsd:import namespace="f45de798-be83-4bef-b933-fe66fbc4e6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7bff1-712e-4278-b82f-41f5d70386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de798-be83-4bef-b933-fe66fbc4e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891A7-B9D3-4A86-93CD-F0BC73EBA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07bff1-712e-4278-b82f-41f5d7038641"/>
    <ds:schemaRef ds:uri="f45de798-be83-4bef-b933-fe66fbc4e6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857AE0-7AD3-44D4-8577-69F35CDD11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736ABC3-FAC1-45CF-9DCA-33693DCEFC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1125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Nutrition</vt:lpstr>
      <vt:lpstr>Nutrition- the process by which the body takes in and uses the food we eat. </vt:lpstr>
      <vt:lpstr>Why we choose the foods we eat…</vt:lpstr>
      <vt:lpstr>Nutrients- 6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vocab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Duke, Samantha</dc:creator>
  <cp:lastModifiedBy>Duke, Samantha</cp:lastModifiedBy>
  <cp:revision>1</cp:revision>
  <dcterms:created xsi:type="dcterms:W3CDTF">2020-08-21T18:19:33Z</dcterms:created>
  <dcterms:modified xsi:type="dcterms:W3CDTF">2020-11-12T20:46:53Z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0x01010070FF38ED378C914DAF2993431578412D</vt:lpwstr>
  </property>
</Properties>
</file>