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ke, Samantha" userId="f7da25d2-0ba3-498f-a24e-2900dd40345d" providerId="ADAL" clId="{DA6C4E5D-9A05-4199-8E45-751C219D0D6F}"/>
    <pc:docChg chg="modSld">
      <pc:chgData name="Duke, Samantha" userId="f7da25d2-0ba3-498f-a24e-2900dd40345d" providerId="ADAL" clId="{DA6C4E5D-9A05-4199-8E45-751C219D0D6F}" dt="2020-10-26T18:59:00.853" v="0" actId="20577"/>
      <pc:docMkLst>
        <pc:docMk/>
      </pc:docMkLst>
      <pc:sldChg chg="modSp">
        <pc:chgData name="Duke, Samantha" userId="f7da25d2-0ba3-498f-a24e-2900dd40345d" providerId="ADAL" clId="{DA6C4E5D-9A05-4199-8E45-751C219D0D6F}" dt="2020-10-26T18:59:00.853" v="0" actId="20577"/>
        <pc:sldMkLst>
          <pc:docMk/>
          <pc:sldMk cId="2536711488" sldId="256"/>
        </pc:sldMkLst>
        <pc:spChg chg="mod">
          <ac:chgData name="Duke, Samantha" userId="f7da25d2-0ba3-498f-a24e-2900dd40345d" providerId="ADAL" clId="{DA6C4E5D-9A05-4199-8E45-751C219D0D6F}" dt="2020-10-26T18:59:00.853" v="0" actId="20577"/>
          <ac:spMkLst>
            <pc:docMk/>
            <pc:sldMk cId="2536711488" sldId="256"/>
            <ac:spMk id="2" creationId="{57490116-BEB3-4C13-B63D-D49EFFDC3E6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42706-ECA0-4824-BB5E-4BDAAEBB6F3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EC2D42-4156-4BEC-8B14-1FAA240B54B1}">
      <dgm:prSet/>
      <dgm:spPr/>
      <dgm:t>
        <a:bodyPr/>
        <a:lstStyle/>
        <a:p>
          <a:r>
            <a:rPr lang="en-US" b="0" i="0"/>
            <a:t>Minor problems and irritations are normal when people are living together. Usually, good communication and problem-solving skills can help family members work out such conflicts. </a:t>
          </a:r>
          <a:endParaRPr lang="en-US"/>
        </a:p>
      </dgm:t>
    </dgm:pt>
    <dgm:pt modelId="{76577103-6263-4E56-817A-89496CA9EC0F}" type="parTrans" cxnId="{761D7A9A-7B57-4492-ADCF-B4888AA4A7B0}">
      <dgm:prSet/>
      <dgm:spPr/>
      <dgm:t>
        <a:bodyPr/>
        <a:lstStyle/>
        <a:p>
          <a:endParaRPr lang="en-US"/>
        </a:p>
      </dgm:t>
    </dgm:pt>
    <dgm:pt modelId="{AD7D571D-8BE6-4E47-9C36-034ADCCE624A}" type="sibTrans" cxnId="{761D7A9A-7B57-4492-ADCF-B4888AA4A7B0}">
      <dgm:prSet/>
      <dgm:spPr/>
      <dgm:t>
        <a:bodyPr/>
        <a:lstStyle/>
        <a:p>
          <a:endParaRPr lang="en-US"/>
        </a:p>
      </dgm:t>
    </dgm:pt>
    <dgm:pt modelId="{41BF4625-3202-4F45-979F-2A85C3140A9B}">
      <dgm:prSet/>
      <dgm:spPr/>
      <dgm:t>
        <a:bodyPr/>
        <a:lstStyle/>
        <a:p>
          <a:r>
            <a:rPr lang="en-US" b="0" i="0"/>
            <a:t>Significant changes however, can have negative effects on the health of a family. </a:t>
          </a:r>
          <a:endParaRPr lang="en-US"/>
        </a:p>
      </dgm:t>
    </dgm:pt>
    <dgm:pt modelId="{F1A26797-CBEE-4808-934E-FF4E1F67B773}" type="parTrans" cxnId="{A99DD085-4969-4FA5-A625-6ED08D88D282}">
      <dgm:prSet/>
      <dgm:spPr/>
      <dgm:t>
        <a:bodyPr/>
        <a:lstStyle/>
        <a:p>
          <a:endParaRPr lang="en-US"/>
        </a:p>
      </dgm:t>
    </dgm:pt>
    <dgm:pt modelId="{E037FC8D-1B55-4955-BCB3-D55BDF9EC36E}" type="sibTrans" cxnId="{A99DD085-4969-4FA5-A625-6ED08D88D282}">
      <dgm:prSet/>
      <dgm:spPr/>
      <dgm:t>
        <a:bodyPr/>
        <a:lstStyle/>
        <a:p>
          <a:endParaRPr lang="en-US"/>
        </a:p>
      </dgm:t>
    </dgm:pt>
    <dgm:pt modelId="{2D16C141-06DC-4082-BD59-6755813DD3F5}">
      <dgm:prSet/>
      <dgm:spPr/>
      <dgm:t>
        <a:bodyPr/>
        <a:lstStyle/>
        <a:p>
          <a:r>
            <a:rPr lang="en-US" b="0" i="0"/>
            <a:t>It is important that all family members develop coping skills and know strategies for managing stress</a:t>
          </a:r>
          <a:endParaRPr lang="en-US"/>
        </a:p>
      </dgm:t>
    </dgm:pt>
    <dgm:pt modelId="{C4CD46F6-85C6-40ED-A2FA-053F4A3AD368}" type="parTrans" cxnId="{F4A411CA-68D4-41C0-B9F2-AC97612A75B1}">
      <dgm:prSet/>
      <dgm:spPr/>
      <dgm:t>
        <a:bodyPr/>
        <a:lstStyle/>
        <a:p>
          <a:endParaRPr lang="en-US"/>
        </a:p>
      </dgm:t>
    </dgm:pt>
    <dgm:pt modelId="{707ED244-DDC3-41CB-9EAD-B6E57F52377D}" type="sibTrans" cxnId="{F4A411CA-68D4-41C0-B9F2-AC97612A75B1}">
      <dgm:prSet/>
      <dgm:spPr/>
      <dgm:t>
        <a:bodyPr/>
        <a:lstStyle/>
        <a:p>
          <a:endParaRPr lang="en-US"/>
        </a:p>
      </dgm:t>
    </dgm:pt>
    <dgm:pt modelId="{424F6791-0F13-496C-AE20-BEAE2D7BDE16}" type="pres">
      <dgm:prSet presAssocID="{03F42706-ECA0-4824-BB5E-4BDAAEBB6F3B}" presName="Name0" presStyleCnt="0">
        <dgm:presLayoutVars>
          <dgm:dir/>
          <dgm:animLvl val="lvl"/>
          <dgm:resizeHandles val="exact"/>
        </dgm:presLayoutVars>
      </dgm:prSet>
      <dgm:spPr/>
    </dgm:pt>
    <dgm:pt modelId="{869B7332-1D1C-43E3-9990-28C1CA838DBF}" type="pres">
      <dgm:prSet presAssocID="{2D16C141-06DC-4082-BD59-6755813DD3F5}" presName="boxAndChildren" presStyleCnt="0"/>
      <dgm:spPr/>
    </dgm:pt>
    <dgm:pt modelId="{CB115026-D41F-4C29-BC34-3908891FB602}" type="pres">
      <dgm:prSet presAssocID="{2D16C141-06DC-4082-BD59-6755813DD3F5}" presName="parentTextBox" presStyleLbl="node1" presStyleIdx="0" presStyleCnt="3"/>
      <dgm:spPr/>
    </dgm:pt>
    <dgm:pt modelId="{49957195-95AF-415A-909A-93E2F8E8F18D}" type="pres">
      <dgm:prSet presAssocID="{E037FC8D-1B55-4955-BCB3-D55BDF9EC36E}" presName="sp" presStyleCnt="0"/>
      <dgm:spPr/>
    </dgm:pt>
    <dgm:pt modelId="{136BFC96-6217-4197-9408-7519E96A20C2}" type="pres">
      <dgm:prSet presAssocID="{41BF4625-3202-4F45-979F-2A85C3140A9B}" presName="arrowAndChildren" presStyleCnt="0"/>
      <dgm:spPr/>
    </dgm:pt>
    <dgm:pt modelId="{BDC9DD03-83FC-4A0A-856B-8FC640113898}" type="pres">
      <dgm:prSet presAssocID="{41BF4625-3202-4F45-979F-2A85C3140A9B}" presName="parentTextArrow" presStyleLbl="node1" presStyleIdx="1" presStyleCnt="3"/>
      <dgm:spPr/>
    </dgm:pt>
    <dgm:pt modelId="{525907FF-9D46-4A8F-9C39-329D89ED2156}" type="pres">
      <dgm:prSet presAssocID="{AD7D571D-8BE6-4E47-9C36-034ADCCE624A}" presName="sp" presStyleCnt="0"/>
      <dgm:spPr/>
    </dgm:pt>
    <dgm:pt modelId="{7A954AB8-BD37-4C0F-AF1E-4107853B0DA6}" type="pres">
      <dgm:prSet presAssocID="{30EC2D42-4156-4BEC-8B14-1FAA240B54B1}" presName="arrowAndChildren" presStyleCnt="0"/>
      <dgm:spPr/>
    </dgm:pt>
    <dgm:pt modelId="{015EAD8B-71C7-4786-BC8D-E9E2932A5F3D}" type="pres">
      <dgm:prSet presAssocID="{30EC2D42-4156-4BEC-8B14-1FAA240B54B1}" presName="parentTextArrow" presStyleLbl="node1" presStyleIdx="2" presStyleCnt="3"/>
      <dgm:spPr/>
    </dgm:pt>
  </dgm:ptLst>
  <dgm:cxnLst>
    <dgm:cxn modelId="{26DE6C0A-5640-42AB-889F-90A22699E299}" type="presOf" srcId="{2D16C141-06DC-4082-BD59-6755813DD3F5}" destId="{CB115026-D41F-4C29-BC34-3908891FB602}" srcOrd="0" destOrd="0" presId="urn:microsoft.com/office/officeart/2005/8/layout/process4"/>
    <dgm:cxn modelId="{4E3F9A45-84DF-4A6A-9072-8D754253E3AC}" type="presOf" srcId="{03F42706-ECA0-4824-BB5E-4BDAAEBB6F3B}" destId="{424F6791-0F13-496C-AE20-BEAE2D7BDE16}" srcOrd="0" destOrd="0" presId="urn:microsoft.com/office/officeart/2005/8/layout/process4"/>
    <dgm:cxn modelId="{46E05253-2D3F-42A9-8EAF-176201C1A152}" type="presOf" srcId="{30EC2D42-4156-4BEC-8B14-1FAA240B54B1}" destId="{015EAD8B-71C7-4786-BC8D-E9E2932A5F3D}" srcOrd="0" destOrd="0" presId="urn:microsoft.com/office/officeart/2005/8/layout/process4"/>
    <dgm:cxn modelId="{16812F74-0EA3-41BC-9B6A-0E9AE761E5EB}" type="presOf" srcId="{41BF4625-3202-4F45-979F-2A85C3140A9B}" destId="{BDC9DD03-83FC-4A0A-856B-8FC640113898}" srcOrd="0" destOrd="0" presId="urn:microsoft.com/office/officeart/2005/8/layout/process4"/>
    <dgm:cxn modelId="{A99DD085-4969-4FA5-A625-6ED08D88D282}" srcId="{03F42706-ECA0-4824-BB5E-4BDAAEBB6F3B}" destId="{41BF4625-3202-4F45-979F-2A85C3140A9B}" srcOrd="1" destOrd="0" parTransId="{F1A26797-CBEE-4808-934E-FF4E1F67B773}" sibTransId="{E037FC8D-1B55-4955-BCB3-D55BDF9EC36E}"/>
    <dgm:cxn modelId="{761D7A9A-7B57-4492-ADCF-B4888AA4A7B0}" srcId="{03F42706-ECA0-4824-BB5E-4BDAAEBB6F3B}" destId="{30EC2D42-4156-4BEC-8B14-1FAA240B54B1}" srcOrd="0" destOrd="0" parTransId="{76577103-6263-4E56-817A-89496CA9EC0F}" sibTransId="{AD7D571D-8BE6-4E47-9C36-034ADCCE624A}"/>
    <dgm:cxn modelId="{F4A411CA-68D4-41C0-B9F2-AC97612A75B1}" srcId="{03F42706-ECA0-4824-BB5E-4BDAAEBB6F3B}" destId="{2D16C141-06DC-4082-BD59-6755813DD3F5}" srcOrd="2" destOrd="0" parTransId="{C4CD46F6-85C6-40ED-A2FA-053F4A3AD368}" sibTransId="{707ED244-DDC3-41CB-9EAD-B6E57F52377D}"/>
    <dgm:cxn modelId="{FFBAB791-3342-4B32-9F8D-166CB9BE4A7D}" type="presParOf" srcId="{424F6791-0F13-496C-AE20-BEAE2D7BDE16}" destId="{869B7332-1D1C-43E3-9990-28C1CA838DBF}" srcOrd="0" destOrd="0" presId="urn:microsoft.com/office/officeart/2005/8/layout/process4"/>
    <dgm:cxn modelId="{B3E1FAC9-3A44-4FCD-8EBF-DE006DD13765}" type="presParOf" srcId="{869B7332-1D1C-43E3-9990-28C1CA838DBF}" destId="{CB115026-D41F-4C29-BC34-3908891FB602}" srcOrd="0" destOrd="0" presId="urn:microsoft.com/office/officeart/2005/8/layout/process4"/>
    <dgm:cxn modelId="{C9A58976-C8A8-489D-A845-13414741E267}" type="presParOf" srcId="{424F6791-0F13-496C-AE20-BEAE2D7BDE16}" destId="{49957195-95AF-415A-909A-93E2F8E8F18D}" srcOrd="1" destOrd="0" presId="urn:microsoft.com/office/officeart/2005/8/layout/process4"/>
    <dgm:cxn modelId="{8559C958-F80E-443E-A8FB-FB3D12C3F5B9}" type="presParOf" srcId="{424F6791-0F13-496C-AE20-BEAE2D7BDE16}" destId="{136BFC96-6217-4197-9408-7519E96A20C2}" srcOrd="2" destOrd="0" presId="urn:microsoft.com/office/officeart/2005/8/layout/process4"/>
    <dgm:cxn modelId="{9A5BC9EA-6005-481D-9A38-351E99C065EB}" type="presParOf" srcId="{136BFC96-6217-4197-9408-7519E96A20C2}" destId="{BDC9DD03-83FC-4A0A-856B-8FC640113898}" srcOrd="0" destOrd="0" presId="urn:microsoft.com/office/officeart/2005/8/layout/process4"/>
    <dgm:cxn modelId="{D8A5CD70-F3A2-4F29-B2CE-51461501E116}" type="presParOf" srcId="{424F6791-0F13-496C-AE20-BEAE2D7BDE16}" destId="{525907FF-9D46-4A8F-9C39-329D89ED2156}" srcOrd="3" destOrd="0" presId="urn:microsoft.com/office/officeart/2005/8/layout/process4"/>
    <dgm:cxn modelId="{FAA4EE75-A123-4A94-B58A-1CC1F106B3E6}" type="presParOf" srcId="{424F6791-0F13-496C-AE20-BEAE2D7BDE16}" destId="{7A954AB8-BD37-4C0F-AF1E-4107853B0DA6}" srcOrd="4" destOrd="0" presId="urn:microsoft.com/office/officeart/2005/8/layout/process4"/>
    <dgm:cxn modelId="{400A752F-6F01-4EE3-9E4C-807C438C077C}" type="presParOf" srcId="{7A954AB8-BD37-4C0F-AF1E-4107853B0DA6}" destId="{015EAD8B-71C7-4786-BC8D-E9E2932A5F3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09202-90F3-4989-93D7-E1EC200A65F4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4E4BA03-791B-406D-BA97-7D0FD09B7B70}">
      <dgm:prSet/>
      <dgm:spPr/>
      <dgm:t>
        <a:bodyPr/>
        <a:lstStyle/>
        <a:p>
          <a:r>
            <a:rPr lang="en-US"/>
            <a:t>Resiliency is the ability to adapt effectively and recover from disappointment, difficulty or crisis. </a:t>
          </a:r>
        </a:p>
      </dgm:t>
    </dgm:pt>
    <dgm:pt modelId="{7D69B0AF-6DEA-4288-862E-3744EA6C5816}" type="parTrans" cxnId="{0B5EDD21-02C0-42C3-9ABD-0C92399EDDB7}">
      <dgm:prSet/>
      <dgm:spPr/>
      <dgm:t>
        <a:bodyPr/>
        <a:lstStyle/>
        <a:p>
          <a:endParaRPr lang="en-US"/>
        </a:p>
      </dgm:t>
    </dgm:pt>
    <dgm:pt modelId="{85D213FF-8E78-42DB-BDB3-D0EE01A47E2A}" type="sibTrans" cxnId="{0B5EDD21-02C0-42C3-9ABD-0C92399EDDB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0BA5EDC-D5FD-4819-8F60-FB365EF2F617}">
      <dgm:prSet/>
      <dgm:spPr/>
      <dgm:t>
        <a:bodyPr/>
        <a:lstStyle/>
        <a:p>
          <a:r>
            <a:rPr lang="en-US"/>
            <a:t>Resilient people can call upon their own strengths to deal with changes</a:t>
          </a:r>
        </a:p>
      </dgm:t>
    </dgm:pt>
    <dgm:pt modelId="{FCBAE876-E654-4BD4-9710-314A25AA8DC7}" type="parTrans" cxnId="{B9BAD426-EA59-4F7D-8F75-A667907AED7E}">
      <dgm:prSet/>
      <dgm:spPr/>
      <dgm:t>
        <a:bodyPr/>
        <a:lstStyle/>
        <a:p>
          <a:endParaRPr lang="en-US"/>
        </a:p>
      </dgm:t>
    </dgm:pt>
    <dgm:pt modelId="{C5ABCF72-03FD-4E3A-BAC0-84F19EA0A213}" type="sibTrans" cxnId="{B9BAD426-EA59-4F7D-8F75-A667907AED7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EBD489F-DEA0-4A83-96D3-B3A7A2AA929F}">
      <dgm:prSet/>
      <dgm:spPr/>
      <dgm:t>
        <a:bodyPr/>
        <a:lstStyle/>
        <a:p>
          <a:r>
            <a:rPr lang="en-US"/>
            <a:t>Resilient families pull together to cope with changing circumstances</a:t>
          </a:r>
        </a:p>
      </dgm:t>
    </dgm:pt>
    <dgm:pt modelId="{9652DA4D-EDE7-4AB7-9947-E23454C0B9C7}" type="parTrans" cxnId="{EECBD53A-B310-467D-9284-88CCB8FCB315}">
      <dgm:prSet/>
      <dgm:spPr/>
      <dgm:t>
        <a:bodyPr/>
        <a:lstStyle/>
        <a:p>
          <a:endParaRPr lang="en-US"/>
        </a:p>
      </dgm:t>
    </dgm:pt>
    <dgm:pt modelId="{C9823CA6-D9EB-4C0C-8A63-4D7C5459390D}" type="sibTrans" cxnId="{EECBD53A-B310-467D-9284-88CCB8FCB315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D1BD0D8-B813-4E90-88FD-143F87D1C5E5}" type="pres">
      <dgm:prSet presAssocID="{F7C09202-90F3-4989-93D7-E1EC200A65F4}" presName="Name0" presStyleCnt="0">
        <dgm:presLayoutVars>
          <dgm:animLvl val="lvl"/>
          <dgm:resizeHandles val="exact"/>
        </dgm:presLayoutVars>
      </dgm:prSet>
      <dgm:spPr/>
    </dgm:pt>
    <dgm:pt modelId="{CBA5DD8A-7032-4125-BDE2-2AB9FC7B5F96}" type="pres">
      <dgm:prSet presAssocID="{A4E4BA03-791B-406D-BA97-7D0FD09B7B70}" presName="compositeNode" presStyleCnt="0">
        <dgm:presLayoutVars>
          <dgm:bulletEnabled val="1"/>
        </dgm:presLayoutVars>
      </dgm:prSet>
      <dgm:spPr/>
    </dgm:pt>
    <dgm:pt modelId="{49912A34-CE9F-47D0-85F1-499B7C73BB71}" type="pres">
      <dgm:prSet presAssocID="{A4E4BA03-791B-406D-BA97-7D0FD09B7B70}" presName="bgRect" presStyleLbl="bgAccFollowNode1" presStyleIdx="0" presStyleCnt="3"/>
      <dgm:spPr/>
    </dgm:pt>
    <dgm:pt modelId="{34BD3AE8-37B2-42E3-BA95-5430C59E0AB8}" type="pres">
      <dgm:prSet presAssocID="{85D213FF-8E78-42DB-BDB3-D0EE01A47E2A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24F01BD-7672-4D11-90A7-D4ED08B1D287}" type="pres">
      <dgm:prSet presAssocID="{A4E4BA03-791B-406D-BA97-7D0FD09B7B70}" presName="bottomLine" presStyleLbl="alignNode1" presStyleIdx="1" presStyleCnt="6">
        <dgm:presLayoutVars/>
      </dgm:prSet>
      <dgm:spPr/>
    </dgm:pt>
    <dgm:pt modelId="{FFCBEBF8-98E1-4D02-A904-0822B1119671}" type="pres">
      <dgm:prSet presAssocID="{A4E4BA03-791B-406D-BA97-7D0FD09B7B70}" presName="nodeText" presStyleLbl="bgAccFollowNode1" presStyleIdx="0" presStyleCnt="3">
        <dgm:presLayoutVars>
          <dgm:bulletEnabled val="1"/>
        </dgm:presLayoutVars>
      </dgm:prSet>
      <dgm:spPr/>
    </dgm:pt>
    <dgm:pt modelId="{9AC9C1C3-396D-436F-AA81-E63977950BEA}" type="pres">
      <dgm:prSet presAssocID="{85D213FF-8E78-42DB-BDB3-D0EE01A47E2A}" presName="sibTrans" presStyleCnt="0"/>
      <dgm:spPr/>
    </dgm:pt>
    <dgm:pt modelId="{1A948CC2-8836-43A5-ABC3-BD0B3872BEBA}" type="pres">
      <dgm:prSet presAssocID="{40BA5EDC-D5FD-4819-8F60-FB365EF2F617}" presName="compositeNode" presStyleCnt="0">
        <dgm:presLayoutVars>
          <dgm:bulletEnabled val="1"/>
        </dgm:presLayoutVars>
      </dgm:prSet>
      <dgm:spPr/>
    </dgm:pt>
    <dgm:pt modelId="{5F2D403C-93CA-4678-A0FE-754C3D386E3E}" type="pres">
      <dgm:prSet presAssocID="{40BA5EDC-D5FD-4819-8F60-FB365EF2F617}" presName="bgRect" presStyleLbl="bgAccFollowNode1" presStyleIdx="1" presStyleCnt="3"/>
      <dgm:spPr/>
    </dgm:pt>
    <dgm:pt modelId="{FA7458B6-DEED-4947-B83F-B2B621D4E7BF}" type="pres">
      <dgm:prSet presAssocID="{C5ABCF72-03FD-4E3A-BAC0-84F19EA0A213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4F240B83-2C5E-4786-BA45-575AA6570F69}" type="pres">
      <dgm:prSet presAssocID="{40BA5EDC-D5FD-4819-8F60-FB365EF2F617}" presName="bottomLine" presStyleLbl="alignNode1" presStyleIdx="3" presStyleCnt="6">
        <dgm:presLayoutVars/>
      </dgm:prSet>
      <dgm:spPr/>
    </dgm:pt>
    <dgm:pt modelId="{9403A3FF-718C-4C3B-8C15-551E32F2CE06}" type="pres">
      <dgm:prSet presAssocID="{40BA5EDC-D5FD-4819-8F60-FB365EF2F617}" presName="nodeText" presStyleLbl="bgAccFollowNode1" presStyleIdx="1" presStyleCnt="3">
        <dgm:presLayoutVars>
          <dgm:bulletEnabled val="1"/>
        </dgm:presLayoutVars>
      </dgm:prSet>
      <dgm:spPr/>
    </dgm:pt>
    <dgm:pt modelId="{66A255D2-FCDD-41EC-A95A-CA818E0D2B05}" type="pres">
      <dgm:prSet presAssocID="{C5ABCF72-03FD-4E3A-BAC0-84F19EA0A213}" presName="sibTrans" presStyleCnt="0"/>
      <dgm:spPr/>
    </dgm:pt>
    <dgm:pt modelId="{43A0C285-EC37-43FF-A4BD-15A54B1EB103}" type="pres">
      <dgm:prSet presAssocID="{EEBD489F-DEA0-4A83-96D3-B3A7A2AA929F}" presName="compositeNode" presStyleCnt="0">
        <dgm:presLayoutVars>
          <dgm:bulletEnabled val="1"/>
        </dgm:presLayoutVars>
      </dgm:prSet>
      <dgm:spPr/>
    </dgm:pt>
    <dgm:pt modelId="{E218CF40-AE5D-4FF6-9D8A-AF2A34AEDF4D}" type="pres">
      <dgm:prSet presAssocID="{EEBD489F-DEA0-4A83-96D3-B3A7A2AA929F}" presName="bgRect" presStyleLbl="bgAccFollowNode1" presStyleIdx="2" presStyleCnt="3"/>
      <dgm:spPr/>
    </dgm:pt>
    <dgm:pt modelId="{6528A49A-4A13-416A-B415-028BB2653872}" type="pres">
      <dgm:prSet presAssocID="{C9823CA6-D9EB-4C0C-8A63-4D7C5459390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529B458-46B3-4E40-B11A-7846E3148CC2}" type="pres">
      <dgm:prSet presAssocID="{EEBD489F-DEA0-4A83-96D3-B3A7A2AA929F}" presName="bottomLine" presStyleLbl="alignNode1" presStyleIdx="5" presStyleCnt="6">
        <dgm:presLayoutVars/>
      </dgm:prSet>
      <dgm:spPr/>
    </dgm:pt>
    <dgm:pt modelId="{9AB20F08-7E83-42E0-A5D4-FAE6A90A888C}" type="pres">
      <dgm:prSet presAssocID="{EEBD489F-DEA0-4A83-96D3-B3A7A2AA929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324E0A1F-8AE0-4A32-AE87-D8692C88B276}" type="presOf" srcId="{40BA5EDC-D5FD-4819-8F60-FB365EF2F617}" destId="{9403A3FF-718C-4C3B-8C15-551E32F2CE06}" srcOrd="1" destOrd="0" presId="urn:microsoft.com/office/officeart/2016/7/layout/BasicLinearProcessNumbered"/>
    <dgm:cxn modelId="{0B5EDD21-02C0-42C3-9ABD-0C92399EDDB7}" srcId="{F7C09202-90F3-4989-93D7-E1EC200A65F4}" destId="{A4E4BA03-791B-406D-BA97-7D0FD09B7B70}" srcOrd="0" destOrd="0" parTransId="{7D69B0AF-6DEA-4288-862E-3744EA6C5816}" sibTransId="{85D213FF-8E78-42DB-BDB3-D0EE01A47E2A}"/>
    <dgm:cxn modelId="{B9BAD426-EA59-4F7D-8F75-A667907AED7E}" srcId="{F7C09202-90F3-4989-93D7-E1EC200A65F4}" destId="{40BA5EDC-D5FD-4819-8F60-FB365EF2F617}" srcOrd="1" destOrd="0" parTransId="{FCBAE876-E654-4BD4-9710-314A25AA8DC7}" sibTransId="{C5ABCF72-03FD-4E3A-BAC0-84F19EA0A213}"/>
    <dgm:cxn modelId="{CE8A3136-E57E-427A-8293-52D6823757BD}" type="presOf" srcId="{40BA5EDC-D5FD-4819-8F60-FB365EF2F617}" destId="{5F2D403C-93CA-4678-A0FE-754C3D386E3E}" srcOrd="0" destOrd="0" presId="urn:microsoft.com/office/officeart/2016/7/layout/BasicLinearProcessNumbered"/>
    <dgm:cxn modelId="{EECBD53A-B310-467D-9284-88CCB8FCB315}" srcId="{F7C09202-90F3-4989-93D7-E1EC200A65F4}" destId="{EEBD489F-DEA0-4A83-96D3-B3A7A2AA929F}" srcOrd="2" destOrd="0" parTransId="{9652DA4D-EDE7-4AB7-9947-E23454C0B9C7}" sibTransId="{C9823CA6-D9EB-4C0C-8A63-4D7C5459390D}"/>
    <dgm:cxn modelId="{5375943E-5682-44ED-8519-FFE4F4E13C69}" type="presOf" srcId="{C5ABCF72-03FD-4E3A-BAC0-84F19EA0A213}" destId="{FA7458B6-DEED-4947-B83F-B2B621D4E7BF}" srcOrd="0" destOrd="0" presId="urn:microsoft.com/office/officeart/2016/7/layout/BasicLinearProcessNumbered"/>
    <dgm:cxn modelId="{5565305D-04F9-4466-8961-FF4D0A91C599}" type="presOf" srcId="{EEBD489F-DEA0-4A83-96D3-B3A7A2AA929F}" destId="{9AB20F08-7E83-42E0-A5D4-FAE6A90A888C}" srcOrd="1" destOrd="0" presId="urn:microsoft.com/office/officeart/2016/7/layout/BasicLinearProcessNumbered"/>
    <dgm:cxn modelId="{96EEE26A-AA0B-46C9-A8D8-62F8D24850DB}" type="presOf" srcId="{F7C09202-90F3-4989-93D7-E1EC200A65F4}" destId="{CD1BD0D8-B813-4E90-88FD-143F87D1C5E5}" srcOrd="0" destOrd="0" presId="urn:microsoft.com/office/officeart/2016/7/layout/BasicLinearProcessNumbered"/>
    <dgm:cxn modelId="{B063FA50-676B-4F19-8E0D-C8AAEAE1470E}" type="presOf" srcId="{A4E4BA03-791B-406D-BA97-7D0FD09B7B70}" destId="{49912A34-CE9F-47D0-85F1-499B7C73BB71}" srcOrd="0" destOrd="0" presId="urn:microsoft.com/office/officeart/2016/7/layout/BasicLinearProcessNumbered"/>
    <dgm:cxn modelId="{15C07257-4553-4F5D-9579-6D69D4F19DFE}" type="presOf" srcId="{A4E4BA03-791B-406D-BA97-7D0FD09B7B70}" destId="{FFCBEBF8-98E1-4D02-A904-0822B1119671}" srcOrd="1" destOrd="0" presId="urn:microsoft.com/office/officeart/2016/7/layout/BasicLinearProcessNumbered"/>
    <dgm:cxn modelId="{FAF8CEC7-D34E-4028-AF57-243F8CF02A03}" type="presOf" srcId="{85D213FF-8E78-42DB-BDB3-D0EE01A47E2A}" destId="{34BD3AE8-37B2-42E3-BA95-5430C59E0AB8}" srcOrd="0" destOrd="0" presId="urn:microsoft.com/office/officeart/2016/7/layout/BasicLinearProcessNumbered"/>
    <dgm:cxn modelId="{F7EC97DD-2063-4C2A-AA85-79BF2CBC748E}" type="presOf" srcId="{EEBD489F-DEA0-4A83-96D3-B3A7A2AA929F}" destId="{E218CF40-AE5D-4FF6-9D8A-AF2A34AEDF4D}" srcOrd="0" destOrd="0" presId="urn:microsoft.com/office/officeart/2016/7/layout/BasicLinearProcessNumbered"/>
    <dgm:cxn modelId="{9C64DAE7-79D1-441A-A2FA-FCD9FD5343AA}" type="presOf" srcId="{C9823CA6-D9EB-4C0C-8A63-4D7C5459390D}" destId="{6528A49A-4A13-416A-B415-028BB2653872}" srcOrd="0" destOrd="0" presId="urn:microsoft.com/office/officeart/2016/7/layout/BasicLinearProcessNumbered"/>
    <dgm:cxn modelId="{2DB9F820-22ED-44EB-89CD-70D81742457C}" type="presParOf" srcId="{CD1BD0D8-B813-4E90-88FD-143F87D1C5E5}" destId="{CBA5DD8A-7032-4125-BDE2-2AB9FC7B5F96}" srcOrd="0" destOrd="0" presId="urn:microsoft.com/office/officeart/2016/7/layout/BasicLinearProcessNumbered"/>
    <dgm:cxn modelId="{4E477DF3-D13E-491E-AC77-E9735729C16E}" type="presParOf" srcId="{CBA5DD8A-7032-4125-BDE2-2AB9FC7B5F96}" destId="{49912A34-CE9F-47D0-85F1-499B7C73BB71}" srcOrd="0" destOrd="0" presId="urn:microsoft.com/office/officeart/2016/7/layout/BasicLinearProcessNumbered"/>
    <dgm:cxn modelId="{D33FF0F8-ACA0-402A-8C4D-9C3FF4531357}" type="presParOf" srcId="{CBA5DD8A-7032-4125-BDE2-2AB9FC7B5F96}" destId="{34BD3AE8-37B2-42E3-BA95-5430C59E0AB8}" srcOrd="1" destOrd="0" presId="urn:microsoft.com/office/officeart/2016/7/layout/BasicLinearProcessNumbered"/>
    <dgm:cxn modelId="{D06296C5-239E-4B04-81F3-6613499442F8}" type="presParOf" srcId="{CBA5DD8A-7032-4125-BDE2-2AB9FC7B5F96}" destId="{824F01BD-7672-4D11-90A7-D4ED08B1D287}" srcOrd="2" destOrd="0" presId="urn:microsoft.com/office/officeart/2016/7/layout/BasicLinearProcessNumbered"/>
    <dgm:cxn modelId="{8F3B267F-6B1B-44D7-ADF1-D8E4081EC6EA}" type="presParOf" srcId="{CBA5DD8A-7032-4125-BDE2-2AB9FC7B5F96}" destId="{FFCBEBF8-98E1-4D02-A904-0822B1119671}" srcOrd="3" destOrd="0" presId="urn:microsoft.com/office/officeart/2016/7/layout/BasicLinearProcessNumbered"/>
    <dgm:cxn modelId="{E49F31FA-28E4-4DA6-9751-1CB6C5A32729}" type="presParOf" srcId="{CD1BD0D8-B813-4E90-88FD-143F87D1C5E5}" destId="{9AC9C1C3-396D-436F-AA81-E63977950BEA}" srcOrd="1" destOrd="0" presId="urn:microsoft.com/office/officeart/2016/7/layout/BasicLinearProcessNumbered"/>
    <dgm:cxn modelId="{6A947F14-ADFB-474A-A77B-04F84BD3724C}" type="presParOf" srcId="{CD1BD0D8-B813-4E90-88FD-143F87D1C5E5}" destId="{1A948CC2-8836-43A5-ABC3-BD0B3872BEBA}" srcOrd="2" destOrd="0" presId="urn:microsoft.com/office/officeart/2016/7/layout/BasicLinearProcessNumbered"/>
    <dgm:cxn modelId="{CD5C237F-934E-4813-B072-BA9D2FFEC248}" type="presParOf" srcId="{1A948CC2-8836-43A5-ABC3-BD0B3872BEBA}" destId="{5F2D403C-93CA-4678-A0FE-754C3D386E3E}" srcOrd="0" destOrd="0" presId="urn:microsoft.com/office/officeart/2016/7/layout/BasicLinearProcessNumbered"/>
    <dgm:cxn modelId="{AE7613A5-C444-4E96-ACD4-1575BB134991}" type="presParOf" srcId="{1A948CC2-8836-43A5-ABC3-BD0B3872BEBA}" destId="{FA7458B6-DEED-4947-B83F-B2B621D4E7BF}" srcOrd="1" destOrd="0" presId="urn:microsoft.com/office/officeart/2016/7/layout/BasicLinearProcessNumbered"/>
    <dgm:cxn modelId="{678E1606-5616-4822-9AAF-623ED9D28004}" type="presParOf" srcId="{1A948CC2-8836-43A5-ABC3-BD0B3872BEBA}" destId="{4F240B83-2C5E-4786-BA45-575AA6570F69}" srcOrd="2" destOrd="0" presId="urn:microsoft.com/office/officeart/2016/7/layout/BasicLinearProcessNumbered"/>
    <dgm:cxn modelId="{053CB702-D81F-4E64-A2D1-8EB42C46B0BE}" type="presParOf" srcId="{1A948CC2-8836-43A5-ABC3-BD0B3872BEBA}" destId="{9403A3FF-718C-4C3B-8C15-551E32F2CE06}" srcOrd="3" destOrd="0" presId="urn:microsoft.com/office/officeart/2016/7/layout/BasicLinearProcessNumbered"/>
    <dgm:cxn modelId="{F5999719-7545-4C0C-99E0-60A17E472090}" type="presParOf" srcId="{CD1BD0D8-B813-4E90-88FD-143F87D1C5E5}" destId="{66A255D2-FCDD-41EC-A95A-CA818E0D2B05}" srcOrd="3" destOrd="0" presId="urn:microsoft.com/office/officeart/2016/7/layout/BasicLinearProcessNumbered"/>
    <dgm:cxn modelId="{27066586-B555-47C7-ACE7-F517EA8FA68D}" type="presParOf" srcId="{CD1BD0D8-B813-4E90-88FD-143F87D1C5E5}" destId="{43A0C285-EC37-43FF-A4BD-15A54B1EB103}" srcOrd="4" destOrd="0" presId="urn:microsoft.com/office/officeart/2016/7/layout/BasicLinearProcessNumbered"/>
    <dgm:cxn modelId="{40D0D19D-38AA-441B-AC44-0F89BF3E7C85}" type="presParOf" srcId="{43A0C285-EC37-43FF-A4BD-15A54B1EB103}" destId="{E218CF40-AE5D-4FF6-9D8A-AF2A34AEDF4D}" srcOrd="0" destOrd="0" presId="urn:microsoft.com/office/officeart/2016/7/layout/BasicLinearProcessNumbered"/>
    <dgm:cxn modelId="{818F35A4-7322-4DF6-A4C0-CC6FB6E39445}" type="presParOf" srcId="{43A0C285-EC37-43FF-A4BD-15A54B1EB103}" destId="{6528A49A-4A13-416A-B415-028BB2653872}" srcOrd="1" destOrd="0" presId="urn:microsoft.com/office/officeart/2016/7/layout/BasicLinearProcessNumbered"/>
    <dgm:cxn modelId="{79009C09-D962-4F23-A010-FE4CB5586AC8}" type="presParOf" srcId="{43A0C285-EC37-43FF-A4BD-15A54B1EB103}" destId="{0529B458-46B3-4E40-B11A-7846E3148CC2}" srcOrd="2" destOrd="0" presId="urn:microsoft.com/office/officeart/2016/7/layout/BasicLinearProcessNumbered"/>
    <dgm:cxn modelId="{A987EE29-26BA-45E4-949F-3B491711C8D0}" type="presParOf" srcId="{43A0C285-EC37-43FF-A4BD-15A54B1EB103}" destId="{9AB20F08-7E83-42E0-A5D4-FAE6A90A888C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15026-D41F-4C29-BC34-3908891FB602}">
      <dsp:nvSpPr>
        <dsp:cNvPr id="0" name=""/>
        <dsp:cNvSpPr/>
      </dsp:nvSpPr>
      <dsp:spPr>
        <a:xfrm>
          <a:off x="0" y="3949459"/>
          <a:ext cx="6391275" cy="1296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It is important that all family members develop coping skills and know strategies for managing stress</a:t>
          </a:r>
          <a:endParaRPr lang="en-US" sz="1800" kern="1200"/>
        </a:p>
      </dsp:txBody>
      <dsp:txXfrm>
        <a:off x="0" y="3949459"/>
        <a:ext cx="6391275" cy="1296300"/>
      </dsp:txXfrm>
    </dsp:sp>
    <dsp:sp modelId="{BDC9DD03-83FC-4A0A-856B-8FC640113898}">
      <dsp:nvSpPr>
        <dsp:cNvPr id="0" name=""/>
        <dsp:cNvSpPr/>
      </dsp:nvSpPr>
      <dsp:spPr>
        <a:xfrm rot="10800000">
          <a:off x="0" y="1975193"/>
          <a:ext cx="6391275" cy="1993710"/>
        </a:xfrm>
        <a:prstGeom prst="upArrowCallou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Significant changes however, can have negative effects on the health of a family. </a:t>
          </a:r>
          <a:endParaRPr lang="en-US" sz="1800" kern="1200"/>
        </a:p>
      </dsp:txBody>
      <dsp:txXfrm rot="10800000">
        <a:off x="0" y="1975193"/>
        <a:ext cx="6391275" cy="1295453"/>
      </dsp:txXfrm>
    </dsp:sp>
    <dsp:sp modelId="{015EAD8B-71C7-4786-BC8D-E9E2932A5F3D}">
      <dsp:nvSpPr>
        <dsp:cNvPr id="0" name=""/>
        <dsp:cNvSpPr/>
      </dsp:nvSpPr>
      <dsp:spPr>
        <a:xfrm rot="10800000">
          <a:off x="0" y="927"/>
          <a:ext cx="6391275" cy="1993710"/>
        </a:xfrm>
        <a:prstGeom prst="upArrowCallou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Minor problems and irritations are normal when people are living together. Usually, good communication and problem-solving skills can help family members work out such conflicts. </a:t>
          </a:r>
          <a:endParaRPr lang="en-US" sz="1800" kern="1200"/>
        </a:p>
      </dsp:txBody>
      <dsp:txXfrm rot="10800000">
        <a:off x="0" y="927"/>
        <a:ext cx="6391275" cy="1295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12A34-CE9F-47D0-85F1-499B7C73BB71}">
      <dsp:nvSpPr>
        <dsp:cNvPr id="0" name=""/>
        <dsp:cNvSpPr/>
      </dsp:nvSpPr>
      <dsp:spPr>
        <a:xfrm>
          <a:off x="0" y="0"/>
          <a:ext cx="3007932" cy="342268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Resiliency is the ability to adapt effectively and recover from disappointment, difficulty or crisis. </a:t>
          </a:r>
        </a:p>
      </dsp:txBody>
      <dsp:txXfrm>
        <a:off x="0" y="1300619"/>
        <a:ext cx="3007932" cy="2053609"/>
      </dsp:txXfrm>
    </dsp:sp>
    <dsp:sp modelId="{34BD3AE8-37B2-42E3-BA95-5430C59E0AB8}">
      <dsp:nvSpPr>
        <dsp:cNvPr id="0" name=""/>
        <dsp:cNvSpPr/>
      </dsp:nvSpPr>
      <dsp:spPr>
        <a:xfrm>
          <a:off x="990563" y="342268"/>
          <a:ext cx="1026804" cy="10268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54" tIns="12700" rIns="8005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40935" y="492640"/>
        <a:ext cx="726060" cy="726060"/>
      </dsp:txXfrm>
    </dsp:sp>
    <dsp:sp modelId="{824F01BD-7672-4D11-90A7-D4ED08B1D287}">
      <dsp:nvSpPr>
        <dsp:cNvPr id="0" name=""/>
        <dsp:cNvSpPr/>
      </dsp:nvSpPr>
      <dsp:spPr>
        <a:xfrm>
          <a:off x="0" y="3422611"/>
          <a:ext cx="3007932" cy="72"/>
        </a:xfrm>
        <a:prstGeom prst="rect">
          <a:avLst/>
        </a:prstGeom>
        <a:gradFill rotWithShape="0">
          <a:gsLst>
            <a:gs pos="0">
              <a:schemeClr val="accent5">
                <a:hueOff val="487685"/>
                <a:satOff val="-3889"/>
                <a:lumOff val="-2941"/>
                <a:alphaOff val="0"/>
                <a:tint val="98000"/>
                <a:lumMod val="114000"/>
              </a:schemeClr>
            </a:gs>
            <a:gs pos="100000">
              <a:schemeClr val="accent5">
                <a:hueOff val="487685"/>
                <a:satOff val="-3889"/>
                <a:lumOff val="-2941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487685"/>
              <a:satOff val="-3889"/>
              <a:lumOff val="-294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2D403C-93CA-4678-A0FE-754C3D386E3E}">
      <dsp:nvSpPr>
        <dsp:cNvPr id="0" name=""/>
        <dsp:cNvSpPr/>
      </dsp:nvSpPr>
      <dsp:spPr>
        <a:xfrm>
          <a:off x="3308725" y="0"/>
          <a:ext cx="3007932" cy="3422683"/>
        </a:xfrm>
        <a:prstGeom prst="rect">
          <a:avLst/>
        </a:prstGeom>
        <a:solidFill>
          <a:schemeClr val="accent5">
            <a:tint val="40000"/>
            <a:alpha val="90000"/>
            <a:hueOff val="1415353"/>
            <a:satOff val="-13667"/>
            <a:lumOff val="-1607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415353"/>
              <a:satOff val="-13667"/>
              <a:lumOff val="-16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Resilient people can call upon their own strengths to deal with changes</a:t>
          </a:r>
        </a:p>
      </dsp:txBody>
      <dsp:txXfrm>
        <a:off x="3308725" y="1300619"/>
        <a:ext cx="3007932" cy="2053609"/>
      </dsp:txXfrm>
    </dsp:sp>
    <dsp:sp modelId="{FA7458B6-DEED-4947-B83F-B2B621D4E7BF}">
      <dsp:nvSpPr>
        <dsp:cNvPr id="0" name=""/>
        <dsp:cNvSpPr/>
      </dsp:nvSpPr>
      <dsp:spPr>
        <a:xfrm>
          <a:off x="4299289" y="342268"/>
          <a:ext cx="1026804" cy="1026804"/>
        </a:xfrm>
        <a:prstGeom prst="ellipse">
          <a:avLst/>
        </a:prstGeom>
        <a:gradFill rotWithShape="0">
          <a:gsLst>
            <a:gs pos="0">
              <a:schemeClr val="accent5">
                <a:hueOff val="975370"/>
                <a:satOff val="-7777"/>
                <a:lumOff val="-5882"/>
                <a:alphaOff val="0"/>
                <a:tint val="98000"/>
                <a:lumMod val="114000"/>
              </a:schemeClr>
            </a:gs>
            <a:gs pos="100000">
              <a:schemeClr val="accent5">
                <a:hueOff val="975370"/>
                <a:satOff val="-7777"/>
                <a:lumOff val="-588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975370"/>
              <a:satOff val="-7777"/>
              <a:lumOff val="-588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54" tIns="12700" rIns="8005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449661" y="492640"/>
        <a:ext cx="726060" cy="726060"/>
      </dsp:txXfrm>
    </dsp:sp>
    <dsp:sp modelId="{4F240B83-2C5E-4786-BA45-575AA6570F69}">
      <dsp:nvSpPr>
        <dsp:cNvPr id="0" name=""/>
        <dsp:cNvSpPr/>
      </dsp:nvSpPr>
      <dsp:spPr>
        <a:xfrm>
          <a:off x="3308725" y="3422611"/>
          <a:ext cx="3007932" cy="72"/>
        </a:xfrm>
        <a:prstGeom prst="rect">
          <a:avLst/>
        </a:prstGeom>
        <a:gradFill rotWithShape="0">
          <a:gsLst>
            <a:gs pos="0">
              <a:schemeClr val="accent5">
                <a:hueOff val="1463055"/>
                <a:satOff val="-11666"/>
                <a:lumOff val="-8823"/>
                <a:alphaOff val="0"/>
                <a:tint val="98000"/>
                <a:lumMod val="114000"/>
              </a:schemeClr>
            </a:gs>
            <a:gs pos="100000">
              <a:schemeClr val="accent5">
                <a:hueOff val="1463055"/>
                <a:satOff val="-11666"/>
                <a:lumOff val="-882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1463055"/>
              <a:satOff val="-11666"/>
              <a:lumOff val="-882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18CF40-AE5D-4FF6-9D8A-AF2A34AEDF4D}">
      <dsp:nvSpPr>
        <dsp:cNvPr id="0" name=""/>
        <dsp:cNvSpPr/>
      </dsp:nvSpPr>
      <dsp:spPr>
        <a:xfrm>
          <a:off x="6617450" y="0"/>
          <a:ext cx="3007932" cy="3422683"/>
        </a:xfrm>
        <a:prstGeom prst="rect">
          <a:avLst/>
        </a:prstGeom>
        <a:solidFill>
          <a:schemeClr val="accent5">
            <a:tint val="40000"/>
            <a:alpha val="90000"/>
            <a:hueOff val="2830706"/>
            <a:satOff val="-27334"/>
            <a:lumOff val="-321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830706"/>
              <a:satOff val="-27334"/>
              <a:lumOff val="-32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Resilient families pull together to cope with changing circumstances</a:t>
          </a:r>
        </a:p>
      </dsp:txBody>
      <dsp:txXfrm>
        <a:off x="6617450" y="1300619"/>
        <a:ext cx="3007932" cy="2053609"/>
      </dsp:txXfrm>
    </dsp:sp>
    <dsp:sp modelId="{6528A49A-4A13-416A-B415-028BB2653872}">
      <dsp:nvSpPr>
        <dsp:cNvPr id="0" name=""/>
        <dsp:cNvSpPr/>
      </dsp:nvSpPr>
      <dsp:spPr>
        <a:xfrm>
          <a:off x="7608014" y="342268"/>
          <a:ext cx="1026804" cy="1026804"/>
        </a:xfrm>
        <a:prstGeom prst="ellipse">
          <a:avLst/>
        </a:prstGeom>
        <a:gradFill rotWithShape="0">
          <a:gsLst>
            <a:gs pos="0">
              <a:schemeClr val="accent5">
                <a:hueOff val="1950740"/>
                <a:satOff val="-15554"/>
                <a:lumOff val="-11764"/>
                <a:alphaOff val="0"/>
                <a:tint val="98000"/>
                <a:lumMod val="114000"/>
              </a:schemeClr>
            </a:gs>
            <a:gs pos="100000">
              <a:schemeClr val="accent5">
                <a:hueOff val="1950740"/>
                <a:satOff val="-15554"/>
                <a:lumOff val="-11764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1950740"/>
              <a:satOff val="-15554"/>
              <a:lumOff val="-1176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54" tIns="12700" rIns="8005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758386" y="492640"/>
        <a:ext cx="726060" cy="726060"/>
      </dsp:txXfrm>
    </dsp:sp>
    <dsp:sp modelId="{0529B458-46B3-4E40-B11A-7846E3148CC2}">
      <dsp:nvSpPr>
        <dsp:cNvPr id="0" name=""/>
        <dsp:cNvSpPr/>
      </dsp:nvSpPr>
      <dsp:spPr>
        <a:xfrm>
          <a:off x="6617450" y="3422611"/>
          <a:ext cx="3007932" cy="72"/>
        </a:xfrm>
        <a:prstGeom prst="rect">
          <a:avLst/>
        </a:prstGeom>
        <a:gradFill rotWithShape="0">
          <a:gsLst>
            <a:gs pos="0">
              <a:schemeClr val="accent5">
                <a:hueOff val="2438425"/>
                <a:satOff val="-19443"/>
                <a:lumOff val="-14705"/>
                <a:alphaOff val="0"/>
                <a:tint val="98000"/>
                <a:lumMod val="114000"/>
              </a:schemeClr>
            </a:gs>
            <a:gs pos="100000">
              <a:schemeClr val="accent5">
                <a:hueOff val="2438425"/>
                <a:satOff val="-19443"/>
                <a:lumOff val="-1470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2438425"/>
              <a:satOff val="-19443"/>
              <a:lumOff val="-1470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4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9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73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1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8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3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0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0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2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6DCC08F-3988-4D89-BB72-F325A9D2A22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E7E2B69-8C06-4CEA-8E1D-26FE1A5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3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essicadickinsongoodman.com/2010/09/07/how-a-jacobbella-vid-helped-me-see-intimate-partner-violence-in-twilight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uthinsideofyou.org/?p=8668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igoodview.com/node/16699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owtosavetheworld.ca/2005/09/20/its-far-too-late-and-things-are-far-too-bad-for-pessimis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aw3.jpg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0116-BEB3-4C13-B63D-D49EFFDC3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145" y="1241266"/>
            <a:ext cx="4535926" cy="315375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Family Relationships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938B9-C873-4D98-BCF3-A8F6800E9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7145" y="4591665"/>
            <a:ext cx="4535926" cy="1622322"/>
          </a:xfrm>
        </p:spPr>
        <p:txBody>
          <a:bodyPr>
            <a:normAutofit/>
          </a:bodyPr>
          <a:lstStyle/>
          <a:p>
            <a:r>
              <a:rPr lang="en-US" dirty="0"/>
              <a:t>Chapter 11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F41A845D-7E7B-442F-8D74-27F671A01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7252" y="1114621"/>
            <a:ext cx="4628758" cy="46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1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124000"/>
                <a:satMod val="148000"/>
                <a:lumMod val="124000"/>
              </a:schemeClr>
            </a:gs>
            <a:gs pos="100000">
              <a:schemeClr val="bg1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noFill/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C5281-A0AE-46EB-BD89-C2D2D02A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166" y="1087120"/>
            <a:ext cx="7645173" cy="4623215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  <a:highlight>
                  <a:srgbClr val="FFFF00"/>
                </a:highlight>
              </a:rPr>
              <a:t>Child abuse- </a:t>
            </a:r>
            <a:r>
              <a:rPr lang="en-US" sz="1700" dirty="0">
                <a:solidFill>
                  <a:schemeClr val="tx1"/>
                </a:solidFill>
              </a:rPr>
              <a:t>domestic abuse directed at a child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  <a:highlight>
                  <a:srgbClr val="FFFF00"/>
                </a:highlight>
              </a:rPr>
              <a:t>Neglect</a:t>
            </a:r>
            <a:r>
              <a:rPr lang="en-US" sz="1700" dirty="0">
                <a:solidFill>
                  <a:schemeClr val="tx1"/>
                </a:solidFill>
              </a:rPr>
              <a:t>- the failure to provide for a child’s physical or emotional needs. </a:t>
            </a:r>
          </a:p>
          <a:p>
            <a:pPr lvl="2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Physical needs include adequate food, clothing, shelter and medical care.  </a:t>
            </a:r>
          </a:p>
          <a:p>
            <a:pPr lvl="2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Emotional neglect may take the form of withholding love and support.</a:t>
            </a:r>
          </a:p>
          <a:p>
            <a:pPr lvl="2">
              <a:lnSpc>
                <a:spcPct val="90000"/>
              </a:lnSpc>
            </a:pPr>
            <a:endParaRPr lang="en-US" sz="1700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  <a:highlight>
                  <a:srgbClr val="FFFF00"/>
                </a:highlight>
              </a:rPr>
              <a:t>Cycle of violence- </a:t>
            </a:r>
            <a:r>
              <a:rPr lang="en-US" sz="1700" dirty="0">
                <a:solidFill>
                  <a:schemeClr val="tx1"/>
                </a:solidFill>
              </a:rPr>
              <a:t>pattern of repeating violent or abusive behaviors from one generation to the next. </a:t>
            </a:r>
          </a:p>
          <a:p>
            <a:pPr lvl="2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Breaking the cycle of violence:</a:t>
            </a:r>
          </a:p>
          <a:p>
            <a:pPr lvl="3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Tell a trusted adult</a:t>
            </a:r>
          </a:p>
          <a:p>
            <a:pPr lvl="3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Contact an abuse hot line or crisis center</a:t>
            </a:r>
          </a:p>
          <a:p>
            <a:pPr lvl="3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Report the abuse to the police</a:t>
            </a:r>
          </a:p>
          <a:p>
            <a:pPr lvl="3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Must be aware! And be willing to make the change!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FE6C1A-DA59-434A-A69F-4CC78508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17661" y="3232530"/>
            <a:ext cx="3464293" cy="284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4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1DA8-8390-4BE1-9E0D-360CE011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Support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B2868-7492-4B7A-B5CC-455D5368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Crisis center- </a:t>
            </a:r>
            <a:r>
              <a:rPr lang="en-US" dirty="0"/>
              <a:t>a facility that handles emergencies and provides referrals to an individual needing help. </a:t>
            </a:r>
          </a:p>
          <a:p>
            <a:r>
              <a:rPr lang="en-US" dirty="0">
                <a:highlight>
                  <a:srgbClr val="FFFF00"/>
                </a:highlight>
              </a:rPr>
              <a:t>Foster care- </a:t>
            </a:r>
            <a:r>
              <a:rPr lang="en-US" dirty="0"/>
              <a:t>a temporary arrangement in which a child is placed under the guidance and supervision of a family or an adult who is not related to the child by birth. </a:t>
            </a:r>
          </a:p>
          <a:p>
            <a:r>
              <a:rPr lang="en-US" dirty="0"/>
              <a:t> shelters</a:t>
            </a:r>
          </a:p>
          <a:p>
            <a:r>
              <a:rPr lang="en-US" dirty="0"/>
              <a:t>Support groups</a:t>
            </a:r>
          </a:p>
          <a:p>
            <a:r>
              <a:rPr lang="en-US" dirty="0"/>
              <a:t>Churches</a:t>
            </a:r>
          </a:p>
          <a:p>
            <a:r>
              <a:rPr lang="en-US" dirty="0"/>
              <a:t>Mediation</a:t>
            </a:r>
          </a:p>
          <a:p>
            <a:r>
              <a:rPr lang="en-US" dirty="0"/>
              <a:t>Counseling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erson with a sunset in the background&#10;&#10;Description automatically generated">
            <a:extLst>
              <a:ext uri="{FF2B5EF4-FFF2-40B4-BE49-F238E27FC236}">
                <a16:creationId xmlns:a16="http://schemas.microsoft.com/office/drawing/2014/main" id="{3279F356-F092-4362-BF6D-2BD36CD74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80660" y="4097328"/>
            <a:ext cx="413004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C380-AD72-4639-8657-98B1ECAB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ponder: </a:t>
            </a:r>
            <a:r>
              <a:rPr lang="en-US" sz="1800" dirty="0"/>
              <a:t>please write down your thoughts on a paper in front of you..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68EC-65D4-4A52-A335-CFB32494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Make a list of qualities that you believe makes a healthy family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2) How are family relationships different than friend relationships?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3) What are some events that can change a family dynamic?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4) How should healthy families deal with conflict?</a:t>
            </a:r>
          </a:p>
          <a:p>
            <a:endParaRPr lang="en-US" dirty="0"/>
          </a:p>
          <a:p>
            <a:r>
              <a:rPr lang="en-US" dirty="0"/>
              <a:t>5) Individually think of the most impactful person in your life, as a group make a list. What makes them so important/impactful to you?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DA2F-DAFB-40C3-B72A-9DA4CE571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endParaRPr lang="en-US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52A6-4AC3-41FF-BD69-CC461837C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400">
                <a:highlight>
                  <a:srgbClr val="FFFF00"/>
                </a:highlight>
              </a:rPr>
              <a:t>Family-</a:t>
            </a:r>
            <a:r>
              <a:rPr lang="en-US" sz="1400"/>
              <a:t> the basic unit of society, should provide a safe and nurturing environment for its members. 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Healthy family freely expresses mutual love and respect. 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Communicate effectively with one another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Provide support and encouragement </a:t>
            </a:r>
          </a:p>
          <a:p>
            <a:pPr lvl="1">
              <a:lnSpc>
                <a:spcPct val="90000"/>
              </a:lnSpc>
            </a:pPr>
            <a:endParaRPr lang="en-US" sz="1400"/>
          </a:p>
          <a:p>
            <a:pPr lvl="1">
              <a:lnSpc>
                <a:spcPct val="90000"/>
              </a:lnSpc>
            </a:pPr>
            <a:r>
              <a:rPr lang="en-US" sz="1400">
                <a:highlight>
                  <a:srgbClr val="FFFF00"/>
                </a:highlight>
              </a:rPr>
              <a:t>Immediate family- </a:t>
            </a:r>
            <a:r>
              <a:rPr lang="en-US" sz="1400"/>
              <a:t>the people who live in your household (parents, siblings)</a:t>
            </a:r>
          </a:p>
          <a:p>
            <a:pPr lvl="1">
              <a:lnSpc>
                <a:spcPct val="90000"/>
              </a:lnSpc>
            </a:pPr>
            <a:r>
              <a:rPr lang="en-US" sz="1400">
                <a:highlight>
                  <a:srgbClr val="FFFF00"/>
                </a:highlight>
              </a:rPr>
              <a:t>Extended family- </a:t>
            </a:r>
            <a:r>
              <a:rPr lang="en-US" sz="1400"/>
              <a:t>everyone else (grandparents, aunts, uncles, cousins)</a:t>
            </a:r>
          </a:p>
          <a:p>
            <a:pPr lvl="1">
              <a:lnSpc>
                <a:spcPct val="90000"/>
              </a:lnSpc>
            </a:pPr>
            <a:r>
              <a:rPr lang="en-US" sz="1400">
                <a:highlight>
                  <a:srgbClr val="FFFF00"/>
                </a:highlight>
              </a:rPr>
              <a:t>Sibling</a:t>
            </a:r>
            <a:r>
              <a:rPr lang="en-US" sz="1400"/>
              <a:t>- a brother or sister</a:t>
            </a:r>
          </a:p>
          <a:p>
            <a:pPr lvl="1">
              <a:lnSpc>
                <a:spcPct val="90000"/>
              </a:lnSpc>
            </a:pPr>
            <a:endParaRPr lang="en-US" sz="140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400"/>
              <a:t>??How can your relationship with your family affect your health triangle?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BE3755-E55F-4CA9-A4DB-9F16B589E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20571" y="3315969"/>
            <a:ext cx="3080048" cy="19871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56CD7C-5835-456E-AAD0-4976C163C2DC}"/>
              </a:ext>
            </a:extLst>
          </p:cNvPr>
          <p:cNvSpPr txBox="1"/>
          <p:nvPr/>
        </p:nvSpPr>
        <p:spPr>
          <a:xfrm>
            <a:off x="8250159" y="5103041"/>
            <a:ext cx="28504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thaigoodview.com/node/166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9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7DDE-7C4C-4D98-8866-D17138E5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Family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C1DCE-8E1F-47D7-9F20-BBC251BE3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Good communication (are you and your parents different colors when it comes to the personality test?)</a:t>
            </a:r>
          </a:p>
          <a:p>
            <a:r>
              <a:rPr lang="en-US" dirty="0"/>
              <a:t>Demonstrate care and love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Affirmation- </a:t>
            </a:r>
            <a:r>
              <a:rPr lang="en-US" dirty="0"/>
              <a:t>positive feedback that helps others feel appreciated and supported. </a:t>
            </a:r>
          </a:p>
          <a:p>
            <a:pPr marL="457200" lvl="1" indent="0">
              <a:buNone/>
            </a:pPr>
            <a:r>
              <a:rPr lang="en-US" dirty="0"/>
              <a:t>Show support, especially during difficult times. </a:t>
            </a:r>
          </a:p>
          <a:p>
            <a:pPr marL="457200" lvl="1" indent="0">
              <a:buNone/>
            </a:pPr>
            <a:r>
              <a:rPr lang="en-US" dirty="0"/>
              <a:t>Demonstrate trust				respect individuality</a:t>
            </a:r>
          </a:p>
          <a:p>
            <a:pPr marL="457200" lvl="1" indent="0">
              <a:buNone/>
            </a:pPr>
            <a:r>
              <a:rPr lang="en-US" dirty="0"/>
              <a:t>Express commitment			work together to solve problems</a:t>
            </a:r>
          </a:p>
          <a:p>
            <a:pPr marL="457200" lvl="1" indent="0">
              <a:buNone/>
            </a:pPr>
            <a:r>
              <a:rPr lang="en-US" dirty="0"/>
              <a:t>Be responsible				are sensitive to others’ needs</a:t>
            </a:r>
          </a:p>
          <a:p>
            <a:pPr marL="457200" lvl="1" indent="0">
              <a:buNone/>
            </a:pPr>
            <a:r>
              <a:rPr lang="en-US" dirty="0"/>
              <a:t>Spend time together</a:t>
            </a:r>
          </a:p>
        </p:txBody>
      </p:sp>
    </p:spTree>
    <p:extLst>
      <p:ext uri="{BB962C8B-B14F-4D97-AF65-F5344CB8AC3E}">
        <p14:creationId xmlns:p14="http://schemas.microsoft.com/office/powerpoint/2010/main" val="254282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C6E586-B310-4A8F-808E-2FC8E4DC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Change in Family Structure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85266B-FA63-4842-B245-54D5EBB13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791384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767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FB3EF4D6-026A-4D52-B916-967329EE3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87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4DB4846F-6AA5-4DB3-9581-D95F22BD5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17975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D54EC22E-2292-4292-A80B-E81DF64BF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80041"/>
            <a:ext cx="12192000" cy="5077959"/>
          </a:xfrm>
          <a:custGeom>
            <a:avLst/>
            <a:gdLst>
              <a:gd name="connsiteX0" fmla="*/ 12192000 w 12192000"/>
              <a:gd name="connsiteY0" fmla="*/ 0 h 5077959"/>
              <a:gd name="connsiteX1" fmla="*/ 12192000 w 12192000"/>
              <a:gd name="connsiteY1" fmla="*/ 1972152 h 5077959"/>
              <a:gd name="connsiteX2" fmla="*/ 12192000 w 12192000"/>
              <a:gd name="connsiteY2" fmla="*/ 2361342 h 5077959"/>
              <a:gd name="connsiteX3" fmla="*/ 12192000 w 12192000"/>
              <a:gd name="connsiteY3" fmla="*/ 5077959 h 5077959"/>
              <a:gd name="connsiteX4" fmla="*/ 0 w 12192000"/>
              <a:gd name="connsiteY4" fmla="*/ 5077959 h 5077959"/>
              <a:gd name="connsiteX5" fmla="*/ 0 w 12192000"/>
              <a:gd name="connsiteY5" fmla="*/ 2361342 h 5077959"/>
              <a:gd name="connsiteX6" fmla="*/ 0 w 12192000"/>
              <a:gd name="connsiteY6" fmla="*/ 1972152 h 5077959"/>
              <a:gd name="connsiteX7" fmla="*/ 0 w 12192000"/>
              <a:gd name="connsiteY7" fmla="*/ 12515 h 5077959"/>
              <a:gd name="connsiteX8" fmla="*/ 108623 w 12192000"/>
              <a:gd name="connsiteY8" fmla="*/ 29540 h 5077959"/>
              <a:gd name="connsiteX9" fmla="*/ 300195 w 12192000"/>
              <a:gd name="connsiteY9" fmla="*/ 56163 h 5077959"/>
              <a:gd name="connsiteX10" fmla="*/ 527528 w 12192000"/>
              <a:gd name="connsiteY10" fmla="*/ 88041 h 5077959"/>
              <a:gd name="connsiteX11" fmla="*/ 779127 w 12192000"/>
              <a:gd name="connsiteY11" fmla="*/ 121671 h 5077959"/>
              <a:gd name="connsiteX12" fmla="*/ 1062654 w 12192000"/>
              <a:gd name="connsiteY12" fmla="*/ 157052 h 5077959"/>
              <a:gd name="connsiteX13" fmla="*/ 1371726 w 12192000"/>
              <a:gd name="connsiteY13" fmla="*/ 194535 h 5077959"/>
              <a:gd name="connsiteX14" fmla="*/ 1707616 w 12192000"/>
              <a:gd name="connsiteY14" fmla="*/ 232018 h 5077959"/>
              <a:gd name="connsiteX15" fmla="*/ 2065219 w 12192000"/>
              <a:gd name="connsiteY15" fmla="*/ 270201 h 5077959"/>
              <a:gd name="connsiteX16" fmla="*/ 2450918 w 12192000"/>
              <a:gd name="connsiteY16" fmla="*/ 305583 h 5077959"/>
              <a:gd name="connsiteX17" fmla="*/ 2854496 w 12192000"/>
              <a:gd name="connsiteY17" fmla="*/ 339562 h 5077959"/>
              <a:gd name="connsiteX18" fmla="*/ 3281065 w 12192000"/>
              <a:gd name="connsiteY18" fmla="*/ 370390 h 5077959"/>
              <a:gd name="connsiteX19" fmla="*/ 3725514 w 12192000"/>
              <a:gd name="connsiteY19" fmla="*/ 399815 h 5077959"/>
              <a:gd name="connsiteX20" fmla="*/ 4189119 w 12192000"/>
              <a:gd name="connsiteY20" fmla="*/ 427490 h 5077959"/>
              <a:gd name="connsiteX21" fmla="*/ 4426671 w 12192000"/>
              <a:gd name="connsiteY21" fmla="*/ 437298 h 5077959"/>
              <a:gd name="connsiteX22" fmla="*/ 4669330 w 12192000"/>
              <a:gd name="connsiteY22" fmla="*/ 448158 h 5077959"/>
              <a:gd name="connsiteX23" fmla="*/ 4915819 w 12192000"/>
              <a:gd name="connsiteY23" fmla="*/ 458317 h 5077959"/>
              <a:gd name="connsiteX24" fmla="*/ 5163586 w 12192000"/>
              <a:gd name="connsiteY24" fmla="*/ 464973 h 5077959"/>
              <a:gd name="connsiteX25" fmla="*/ 5416461 w 12192000"/>
              <a:gd name="connsiteY25" fmla="*/ 470928 h 5077959"/>
              <a:gd name="connsiteX26" fmla="*/ 5671892 w 12192000"/>
              <a:gd name="connsiteY26" fmla="*/ 477234 h 5077959"/>
              <a:gd name="connsiteX27" fmla="*/ 5932430 w 12192000"/>
              <a:gd name="connsiteY27" fmla="*/ 481437 h 5077959"/>
              <a:gd name="connsiteX28" fmla="*/ 6195523 w 12192000"/>
              <a:gd name="connsiteY28" fmla="*/ 481437 h 5077959"/>
              <a:gd name="connsiteX29" fmla="*/ 6461170 w 12192000"/>
              <a:gd name="connsiteY29" fmla="*/ 483539 h 5077959"/>
              <a:gd name="connsiteX30" fmla="*/ 6729372 w 12192000"/>
              <a:gd name="connsiteY30" fmla="*/ 481437 h 5077959"/>
              <a:gd name="connsiteX31" fmla="*/ 7001406 w 12192000"/>
              <a:gd name="connsiteY31" fmla="*/ 477234 h 5077959"/>
              <a:gd name="connsiteX32" fmla="*/ 7273439 w 12192000"/>
              <a:gd name="connsiteY32" fmla="*/ 473380 h 5077959"/>
              <a:gd name="connsiteX33" fmla="*/ 7549303 w 12192000"/>
              <a:gd name="connsiteY33" fmla="*/ 464973 h 5077959"/>
              <a:gd name="connsiteX34" fmla="*/ 7827722 w 12192000"/>
              <a:gd name="connsiteY34" fmla="*/ 456215 h 5077959"/>
              <a:gd name="connsiteX35" fmla="*/ 8106140 w 12192000"/>
              <a:gd name="connsiteY35" fmla="*/ 446056 h 5077959"/>
              <a:gd name="connsiteX36" fmla="*/ 8387114 w 12192000"/>
              <a:gd name="connsiteY36" fmla="*/ 431694 h 5077959"/>
              <a:gd name="connsiteX37" fmla="*/ 8670640 w 12192000"/>
              <a:gd name="connsiteY37" fmla="*/ 414528 h 5077959"/>
              <a:gd name="connsiteX38" fmla="*/ 8955446 w 12192000"/>
              <a:gd name="connsiteY38" fmla="*/ 398064 h 5077959"/>
              <a:gd name="connsiteX39" fmla="*/ 9240250 w 12192000"/>
              <a:gd name="connsiteY39" fmla="*/ 377045 h 5077959"/>
              <a:gd name="connsiteX40" fmla="*/ 9528886 w 12192000"/>
              <a:gd name="connsiteY40" fmla="*/ 351823 h 5077959"/>
              <a:gd name="connsiteX41" fmla="*/ 9813691 w 12192000"/>
              <a:gd name="connsiteY41" fmla="*/ 326601 h 5077959"/>
              <a:gd name="connsiteX42" fmla="*/ 10103603 w 12192000"/>
              <a:gd name="connsiteY42" fmla="*/ 297525 h 5077959"/>
              <a:gd name="connsiteX43" fmla="*/ 10394794 w 12192000"/>
              <a:gd name="connsiteY43" fmla="*/ 265647 h 5077959"/>
              <a:gd name="connsiteX44" fmla="*/ 10682153 w 12192000"/>
              <a:gd name="connsiteY44" fmla="*/ 232018 h 5077959"/>
              <a:gd name="connsiteX45" fmla="*/ 10973344 w 12192000"/>
              <a:gd name="connsiteY45" fmla="*/ 192783 h 5077959"/>
              <a:gd name="connsiteX46" fmla="*/ 11263257 w 12192000"/>
              <a:gd name="connsiteY46" fmla="*/ 150746 h 5077959"/>
              <a:gd name="connsiteX47" fmla="*/ 11554448 w 12192000"/>
              <a:gd name="connsiteY47" fmla="*/ 109060 h 5077959"/>
              <a:gd name="connsiteX48" fmla="*/ 11844360 w 12192000"/>
              <a:gd name="connsiteY48" fmla="*/ 60367 h 5077959"/>
              <a:gd name="connsiteX49" fmla="*/ 12132996 w 12192000"/>
              <a:gd name="connsiteY49" fmla="*/ 10623 h 50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192000" h="5077959">
                <a:moveTo>
                  <a:pt x="12192000" y="0"/>
                </a:moveTo>
                <a:lnTo>
                  <a:pt x="12192000" y="1972152"/>
                </a:lnTo>
                <a:lnTo>
                  <a:pt x="12192000" y="2361342"/>
                </a:lnTo>
                <a:lnTo>
                  <a:pt x="12192000" y="5077959"/>
                </a:lnTo>
                <a:lnTo>
                  <a:pt x="0" y="5077959"/>
                </a:lnTo>
                <a:lnTo>
                  <a:pt x="0" y="2361342"/>
                </a:lnTo>
                <a:lnTo>
                  <a:pt x="0" y="1972152"/>
                </a:lnTo>
                <a:lnTo>
                  <a:pt x="0" y="12515"/>
                </a:lnTo>
                <a:lnTo>
                  <a:pt x="108623" y="29540"/>
                </a:lnTo>
                <a:lnTo>
                  <a:pt x="300195" y="56163"/>
                </a:lnTo>
                <a:lnTo>
                  <a:pt x="527528" y="88041"/>
                </a:lnTo>
                <a:lnTo>
                  <a:pt x="779127" y="121671"/>
                </a:lnTo>
                <a:lnTo>
                  <a:pt x="1062654" y="157052"/>
                </a:lnTo>
                <a:lnTo>
                  <a:pt x="1371726" y="194535"/>
                </a:lnTo>
                <a:lnTo>
                  <a:pt x="1707616" y="232018"/>
                </a:lnTo>
                <a:lnTo>
                  <a:pt x="2065219" y="270201"/>
                </a:lnTo>
                <a:lnTo>
                  <a:pt x="2450918" y="305583"/>
                </a:lnTo>
                <a:lnTo>
                  <a:pt x="2854496" y="339562"/>
                </a:lnTo>
                <a:lnTo>
                  <a:pt x="3281065" y="370390"/>
                </a:lnTo>
                <a:lnTo>
                  <a:pt x="3725514" y="399815"/>
                </a:lnTo>
                <a:lnTo>
                  <a:pt x="4189119" y="427490"/>
                </a:lnTo>
                <a:lnTo>
                  <a:pt x="4426671" y="437298"/>
                </a:lnTo>
                <a:lnTo>
                  <a:pt x="4669330" y="448158"/>
                </a:lnTo>
                <a:lnTo>
                  <a:pt x="4915819" y="458317"/>
                </a:lnTo>
                <a:lnTo>
                  <a:pt x="5163586" y="464973"/>
                </a:lnTo>
                <a:lnTo>
                  <a:pt x="5416461" y="470928"/>
                </a:lnTo>
                <a:lnTo>
                  <a:pt x="5671892" y="477234"/>
                </a:lnTo>
                <a:lnTo>
                  <a:pt x="5932430" y="481437"/>
                </a:lnTo>
                <a:lnTo>
                  <a:pt x="6195523" y="481437"/>
                </a:lnTo>
                <a:lnTo>
                  <a:pt x="6461170" y="483539"/>
                </a:lnTo>
                <a:lnTo>
                  <a:pt x="6729372" y="481437"/>
                </a:lnTo>
                <a:lnTo>
                  <a:pt x="7001406" y="477234"/>
                </a:lnTo>
                <a:lnTo>
                  <a:pt x="7273439" y="473380"/>
                </a:lnTo>
                <a:lnTo>
                  <a:pt x="7549303" y="464973"/>
                </a:lnTo>
                <a:lnTo>
                  <a:pt x="7827722" y="456215"/>
                </a:lnTo>
                <a:lnTo>
                  <a:pt x="8106140" y="446056"/>
                </a:lnTo>
                <a:lnTo>
                  <a:pt x="8387114" y="431694"/>
                </a:lnTo>
                <a:lnTo>
                  <a:pt x="8670640" y="414528"/>
                </a:lnTo>
                <a:lnTo>
                  <a:pt x="8955446" y="398064"/>
                </a:lnTo>
                <a:lnTo>
                  <a:pt x="9240250" y="377045"/>
                </a:lnTo>
                <a:lnTo>
                  <a:pt x="9528886" y="351823"/>
                </a:lnTo>
                <a:lnTo>
                  <a:pt x="9813691" y="326601"/>
                </a:lnTo>
                <a:lnTo>
                  <a:pt x="10103603" y="297525"/>
                </a:lnTo>
                <a:lnTo>
                  <a:pt x="10394794" y="265647"/>
                </a:lnTo>
                <a:lnTo>
                  <a:pt x="10682153" y="232018"/>
                </a:lnTo>
                <a:lnTo>
                  <a:pt x="10973344" y="192783"/>
                </a:lnTo>
                <a:lnTo>
                  <a:pt x="11263257" y="150746"/>
                </a:lnTo>
                <a:lnTo>
                  <a:pt x="11554448" y="109060"/>
                </a:lnTo>
                <a:lnTo>
                  <a:pt x="11844360" y="60367"/>
                </a:lnTo>
                <a:lnTo>
                  <a:pt x="12132996" y="106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2A2039-50D4-4D49-A79F-C82A1D913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1C7165-8A3A-44EB-88D0-4EFA36A00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 useBgFill="1">
          <p:nvSpPr>
            <p:cNvPr id="16" name="Freeform 5">
              <a:extLst>
                <a:ext uri="{FF2B5EF4-FFF2-40B4-BE49-F238E27FC236}">
                  <a16:creationId xmlns:a16="http://schemas.microsoft.com/office/drawing/2014/main" id="{A1081473-BB93-49A4-B605-4E2053739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E7E7-5A74-4EFA-85D5-3181385FA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1" y="2275840"/>
            <a:ext cx="10081248" cy="410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highlight>
                  <a:srgbClr val="FFFF00"/>
                </a:highlight>
              </a:rPr>
              <a:t>Separation</a:t>
            </a:r>
            <a:r>
              <a:rPr lang="en-US" sz="1500" dirty="0"/>
              <a:t>- a decision between married individuals to live apart from each other. 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highlight>
                  <a:srgbClr val="FFFF00"/>
                </a:highlight>
              </a:rPr>
              <a:t>Divorce</a:t>
            </a:r>
            <a:r>
              <a:rPr lang="en-US" sz="1500" dirty="0"/>
              <a:t>- a legal end to a marriage contract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highlight>
                  <a:srgbClr val="FFFF00"/>
                </a:highlight>
              </a:rPr>
              <a:t>Custody-</a:t>
            </a:r>
            <a:r>
              <a:rPr lang="en-US" sz="1500" dirty="0"/>
              <a:t> a legal decision about who has the right to make decisions affecting the children in a family. 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  <a:p>
            <a:pPr lvl="1">
              <a:lnSpc>
                <a:spcPct val="90000"/>
              </a:lnSpc>
            </a:pPr>
            <a:r>
              <a:rPr lang="en-US" sz="1500" dirty="0"/>
              <a:t>Remarriage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Step siblings/parents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Death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highlight>
                  <a:srgbClr val="FFFF00"/>
                </a:highlight>
              </a:rPr>
              <a:t>Grief</a:t>
            </a:r>
            <a:r>
              <a:rPr lang="en-US" sz="1500" dirty="0"/>
              <a:t>- the sorrow caused by the loss of a loved one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  <a:p>
            <a:pPr lvl="1">
              <a:lnSpc>
                <a:spcPct val="90000"/>
              </a:lnSpc>
            </a:pPr>
            <a:r>
              <a:rPr lang="en-US" sz="1500" dirty="0"/>
              <a:t>Moving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Financial problems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Illness and disability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Drug and alcohol abuse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Losing a job</a:t>
            </a:r>
          </a:p>
          <a:p>
            <a:pPr marL="0" indent="0">
              <a:lnSpc>
                <a:spcPct val="90000"/>
              </a:lnSpc>
              <a:buNone/>
            </a:pPr>
            <a:endParaRPr lang="en-US" sz="7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3ED9A8-67B6-44F1-813B-9A38BBA4C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53534" y="3641090"/>
            <a:ext cx="3048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1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772D44-C181-439D-AECF-25350EF9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Coping with Family Changes</a:t>
            </a: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607B79D-90A2-4F4F-83EE-7AEBE641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 is important to manage the stress caused by family changes. Do not hold it in. </a:t>
            </a:r>
          </a:p>
          <a:p>
            <a:r>
              <a:rPr lang="en-US" dirty="0">
                <a:solidFill>
                  <a:schemeClr val="tx1"/>
                </a:solidFill>
              </a:rPr>
              <a:t>Do what you can to help- maybe help with chores around the house to alleviate stress from parents. </a:t>
            </a:r>
          </a:p>
          <a:p>
            <a:r>
              <a:rPr lang="en-US" dirty="0">
                <a:solidFill>
                  <a:schemeClr val="tx1"/>
                </a:solidFill>
              </a:rPr>
              <a:t>Read books about the subject or talk to people who have faced a similar problem. </a:t>
            </a:r>
          </a:p>
          <a:p>
            <a:r>
              <a:rPr lang="en-US" dirty="0">
                <a:solidFill>
                  <a:schemeClr val="tx1"/>
                </a:solidFill>
              </a:rPr>
              <a:t>Use stress management techniques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Physical activity			sleep				eat nutritious foods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Find a way to relax		breathing techniques		listen to music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Journal				find a healthy hobby	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0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B8CCB1-AE54-4F6D-91EA-FE25AB37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Resiliency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BA7732-BE0C-411A-ACBA-28B5FE9B5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9816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254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1D2AAD-EA91-4F7A-B2C1-1758A116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Dealing with Family Crises- tough stuff that may be difficult to discuss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00E4-0D70-410C-B59B-92294B284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Some families experience problems that can interfere with the normal, healthy conduct of family life.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  <a:highlight>
                  <a:srgbClr val="FFFF00"/>
                </a:highlight>
              </a:rPr>
              <a:t>Domestic violence- </a:t>
            </a:r>
            <a:r>
              <a:rPr lang="en-US" sz="1700" dirty="0">
                <a:solidFill>
                  <a:schemeClr val="tx1"/>
                </a:solidFill>
              </a:rPr>
              <a:t>any act of violence involving family members. It is a criminal act that CAN be prosecuted by law.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Violence can by emotional, physical or sexual. 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  <a:highlight>
                  <a:srgbClr val="FFFF00"/>
                </a:highlight>
              </a:rPr>
              <a:t>Emotional abuse- </a:t>
            </a:r>
            <a:r>
              <a:rPr lang="en-US" sz="1700" dirty="0">
                <a:solidFill>
                  <a:schemeClr val="tx1"/>
                </a:solidFill>
              </a:rPr>
              <a:t>a pattern of behavior that attacks the emotional development and sense of worth of an individual. </a:t>
            </a:r>
          </a:p>
          <a:p>
            <a:pPr lvl="2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Yelling, bullying, name-calling, threats of physical harm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1700" dirty="0">
                <a:solidFill>
                  <a:schemeClr val="tx1"/>
                </a:solidFill>
                <a:highlight>
                  <a:srgbClr val="FFFF00"/>
                </a:highlight>
              </a:rPr>
              <a:t>Physical abuse- </a:t>
            </a:r>
            <a:r>
              <a:rPr lang="en-US" sz="1700" dirty="0">
                <a:solidFill>
                  <a:schemeClr val="tx1"/>
                </a:solidFill>
              </a:rPr>
              <a:t>the intentional infliction of bodily harm or injury on another person. </a:t>
            </a:r>
          </a:p>
          <a:p>
            <a:pPr lvl="3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Slapping, punching, kicking, pinching, throwing objects at another person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  <a:highlight>
                  <a:srgbClr val="FFFF00"/>
                </a:highlight>
              </a:rPr>
              <a:t>Sexual abuse- </a:t>
            </a:r>
            <a:r>
              <a:rPr lang="en-US" sz="1700" dirty="0">
                <a:solidFill>
                  <a:schemeClr val="tx1"/>
                </a:solidFill>
              </a:rPr>
              <a:t>any sexual contact that is forced upon a person against his or her will. Includes making UNWELCOME comments of a sexual nature to another person as well as touching the person in an UNWELCOME sexual way.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CA29BB7-919A-4975-AABE-33E2F4267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55899" y="1939635"/>
            <a:ext cx="2253621" cy="171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58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847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Family Relationships</vt:lpstr>
      <vt:lpstr>Questions to ponder: please write down your thoughts on a paper in front of you.. </vt:lpstr>
      <vt:lpstr>PowerPoint Presentation</vt:lpstr>
      <vt:lpstr>Strengthening Family Relationship</vt:lpstr>
      <vt:lpstr>Change in Family Structure</vt:lpstr>
      <vt:lpstr>PowerPoint Presentation</vt:lpstr>
      <vt:lpstr>Coping with Family Changes</vt:lpstr>
      <vt:lpstr>Resiliency</vt:lpstr>
      <vt:lpstr>Dealing with Family Crises- tough stuff that may be difficult to discuss</vt:lpstr>
      <vt:lpstr>PowerPoint Presentation</vt:lpstr>
      <vt:lpstr>Community Support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Relationship</dc:title>
  <dc:creator>Duke, Samantha</dc:creator>
  <cp:lastModifiedBy>Duke, Samantha</cp:lastModifiedBy>
  <cp:revision>1</cp:revision>
  <dcterms:created xsi:type="dcterms:W3CDTF">2020-08-20T17:54:33Z</dcterms:created>
  <dcterms:modified xsi:type="dcterms:W3CDTF">2020-10-26T18:59:03Z</dcterms:modified>
</cp:coreProperties>
</file>