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9" r:id="rId7"/>
    <p:sldId id="257" r:id="rId8"/>
    <p:sldId id="261" r:id="rId9"/>
    <p:sldId id="262" r:id="rId10"/>
    <p:sldId id="263" r:id="rId11"/>
    <p:sldId id="264" r:id="rId12"/>
    <p:sldId id="265" r:id="rId13"/>
    <p:sldId id="266" r:id="rId14"/>
    <p:sldId id="271" r:id="rId15"/>
    <p:sldId id="267" r:id="rId16"/>
    <p:sldId id="260" r:id="rId17"/>
    <p:sldId id="268" r:id="rId18"/>
    <p:sldId id="269" r:id="rId19"/>
    <p:sldId id="270"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ke, Samantha" userId="f7da25d2-0ba3-498f-a24e-2900dd40345d" providerId="ADAL" clId="{F7BC7F93-8219-463A-B287-DF53829427D8}"/>
    <pc:docChg chg="modSld">
      <pc:chgData name="Duke, Samantha" userId="f7da25d2-0ba3-498f-a24e-2900dd40345d" providerId="ADAL" clId="{F7BC7F93-8219-463A-B287-DF53829427D8}" dt="2021-05-14T15:37:22.553" v="0" actId="20577"/>
      <pc:docMkLst>
        <pc:docMk/>
      </pc:docMkLst>
      <pc:sldChg chg="modSp mod">
        <pc:chgData name="Duke, Samantha" userId="f7da25d2-0ba3-498f-a24e-2900dd40345d" providerId="ADAL" clId="{F7BC7F93-8219-463A-B287-DF53829427D8}" dt="2021-05-14T15:37:22.553" v="0" actId="20577"/>
        <pc:sldMkLst>
          <pc:docMk/>
          <pc:sldMk cId="3134110752" sldId="269"/>
        </pc:sldMkLst>
        <pc:spChg chg="mod">
          <ac:chgData name="Duke, Samantha" userId="f7da25d2-0ba3-498f-a24e-2900dd40345d" providerId="ADAL" clId="{F7BC7F93-8219-463A-B287-DF53829427D8}" dt="2021-05-14T15:37:22.553" v="0" actId="20577"/>
          <ac:spMkLst>
            <pc:docMk/>
            <pc:sldMk cId="3134110752" sldId="269"/>
            <ac:spMk id="3" creationId="{6E59A86E-D2B1-4207-822B-7CEE53BC77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14DAAA-5039-4F1A-9A06-33AC3AE5BFED}" type="datetimeFigureOut">
              <a:rPr lang="en-US" smtClean="0"/>
              <a:t>5/14/2021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4A348B8-0DE4-4B6A-8E5F-A432F362A42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41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4DAAA-5039-4F1A-9A06-33AC3AE5BFED}"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348B8-0DE4-4B6A-8E5F-A432F362A42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824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4DAAA-5039-4F1A-9A06-33AC3AE5BFED}"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348B8-0DE4-4B6A-8E5F-A432F362A42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521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4DAAA-5039-4F1A-9A06-33AC3AE5BFED}"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348B8-0DE4-4B6A-8E5F-A432F362A42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227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4DAAA-5039-4F1A-9A06-33AC3AE5BFED}"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348B8-0DE4-4B6A-8E5F-A432F362A42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922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14DAAA-5039-4F1A-9A06-33AC3AE5BFED}"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348B8-0DE4-4B6A-8E5F-A432F362A42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419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14DAAA-5039-4F1A-9A06-33AC3AE5BFED}"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348B8-0DE4-4B6A-8E5F-A432F362A42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74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14DAAA-5039-4F1A-9A06-33AC3AE5BFED}" type="datetimeFigureOut">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348B8-0DE4-4B6A-8E5F-A432F362A42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185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4DAAA-5039-4F1A-9A06-33AC3AE5BFED}" type="datetimeFigureOut">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348B8-0DE4-4B6A-8E5F-A432F362A424}" type="slidenum">
              <a:rPr lang="en-US" smtClean="0"/>
              <a:t>‹#›</a:t>
            </a:fld>
            <a:endParaRPr lang="en-US"/>
          </a:p>
        </p:txBody>
      </p:sp>
    </p:spTree>
    <p:extLst>
      <p:ext uri="{BB962C8B-B14F-4D97-AF65-F5344CB8AC3E}">
        <p14:creationId xmlns:p14="http://schemas.microsoft.com/office/powerpoint/2010/main" val="75057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14DAAA-5039-4F1A-9A06-33AC3AE5BFED}"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348B8-0DE4-4B6A-8E5F-A432F362A42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932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C14DAAA-5039-4F1A-9A06-33AC3AE5BFED}" type="datetimeFigureOut">
              <a:rPr lang="en-US" smtClean="0"/>
              <a:t>5/14/2021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4A348B8-0DE4-4B6A-8E5F-A432F362A42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658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C14DAAA-5039-4F1A-9A06-33AC3AE5BFED}" type="datetimeFigureOut">
              <a:rPr lang="en-US" smtClean="0"/>
              <a:t>5/14/2021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4A348B8-0DE4-4B6A-8E5F-A432F362A42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024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tlVVM11PlxQ"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2gn-QZ_e06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Yqe3XAfBvNM" TargetMode="External"/><Relationship Id="rId2" Type="http://schemas.openxmlformats.org/officeDocument/2006/relationships/hyperlink" Target="https://youtu.be/e5DxD6Tuxx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2AEC-EA12-4D95-859A-9A1A636AE905}"/>
              </a:ext>
            </a:extLst>
          </p:cNvPr>
          <p:cNvSpPr>
            <a:spLocks noGrp="1"/>
          </p:cNvSpPr>
          <p:nvPr>
            <p:ph type="ctrTitle"/>
          </p:nvPr>
        </p:nvSpPr>
        <p:spPr/>
        <p:txBody>
          <a:bodyPr/>
          <a:lstStyle/>
          <a:p>
            <a:r>
              <a:rPr lang="en-US" dirty="0"/>
              <a:t>Alcohol</a:t>
            </a:r>
          </a:p>
        </p:txBody>
      </p:sp>
      <p:sp>
        <p:nvSpPr>
          <p:cNvPr id="3" name="Subtitle 2">
            <a:extLst>
              <a:ext uri="{FF2B5EF4-FFF2-40B4-BE49-F238E27FC236}">
                <a16:creationId xmlns:a16="http://schemas.microsoft.com/office/drawing/2014/main" id="{8D9FB579-29B4-47D0-8BA5-BF999D4BE227}"/>
              </a:ext>
            </a:extLst>
          </p:cNvPr>
          <p:cNvSpPr>
            <a:spLocks noGrp="1"/>
          </p:cNvSpPr>
          <p:nvPr>
            <p:ph type="subTitle" idx="1"/>
          </p:nvPr>
        </p:nvSpPr>
        <p:spPr/>
        <p:txBody>
          <a:bodyPr/>
          <a:lstStyle/>
          <a:p>
            <a:r>
              <a:rPr lang="en-US" dirty="0"/>
              <a:t>Chapter 22</a:t>
            </a:r>
          </a:p>
        </p:txBody>
      </p:sp>
    </p:spTree>
    <p:extLst>
      <p:ext uri="{BB962C8B-B14F-4D97-AF65-F5344CB8AC3E}">
        <p14:creationId xmlns:p14="http://schemas.microsoft.com/office/powerpoint/2010/main" val="251854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997-C983-444C-A463-4FDF02F99830}"/>
              </a:ext>
            </a:extLst>
          </p:cNvPr>
          <p:cNvSpPr>
            <a:spLocks noGrp="1"/>
          </p:cNvSpPr>
          <p:nvPr>
            <p:ph type="title"/>
          </p:nvPr>
        </p:nvSpPr>
        <p:spPr>
          <a:xfrm>
            <a:off x="203804" y="166344"/>
            <a:ext cx="9603275" cy="1049235"/>
          </a:xfrm>
        </p:spPr>
        <p:txBody>
          <a:bodyPr/>
          <a:lstStyle/>
          <a:p>
            <a:r>
              <a:rPr lang="en-US" dirty="0"/>
              <a:t>Alcohol’s role in Unsafe Situations</a:t>
            </a:r>
          </a:p>
        </p:txBody>
      </p:sp>
      <p:sp>
        <p:nvSpPr>
          <p:cNvPr id="3" name="Content Placeholder 2">
            <a:extLst>
              <a:ext uri="{FF2B5EF4-FFF2-40B4-BE49-F238E27FC236}">
                <a16:creationId xmlns:a16="http://schemas.microsoft.com/office/drawing/2014/main" id="{6E59A86E-D2B1-4207-822B-7CEE53BC7757}"/>
              </a:ext>
            </a:extLst>
          </p:cNvPr>
          <p:cNvSpPr>
            <a:spLocks noGrp="1"/>
          </p:cNvSpPr>
          <p:nvPr>
            <p:ph idx="1"/>
          </p:nvPr>
        </p:nvSpPr>
        <p:spPr>
          <a:xfrm>
            <a:off x="203804" y="733425"/>
            <a:ext cx="10851050" cy="5334000"/>
          </a:xfrm>
        </p:spPr>
        <p:txBody>
          <a:bodyPr>
            <a:normAutofit fontScale="92500" lnSpcReduction="10000"/>
          </a:bodyPr>
          <a:lstStyle/>
          <a:p>
            <a:r>
              <a:rPr lang="en-US" dirty="0"/>
              <a:t>Teens who drink are more likely to be victims or perpetrators of</a:t>
            </a:r>
          </a:p>
          <a:p>
            <a:pPr lvl="1"/>
            <a:r>
              <a:rPr lang="en-US" dirty="0"/>
              <a:t>Rape</a:t>
            </a:r>
          </a:p>
          <a:p>
            <a:pPr lvl="1"/>
            <a:r>
              <a:rPr lang="en-US" dirty="0"/>
              <a:t>Aggravated assault</a:t>
            </a:r>
          </a:p>
          <a:p>
            <a:pPr lvl="1"/>
            <a:r>
              <a:rPr lang="en-US" dirty="0"/>
              <a:t>Robbery</a:t>
            </a:r>
          </a:p>
          <a:p>
            <a:pPr lvl="1"/>
            <a:r>
              <a:rPr lang="en-US" dirty="0"/>
              <a:t>Sexual activity at a younger age leading to unplanned pregnancy, HIV, STD’s and negative mental/social consequences.</a:t>
            </a:r>
          </a:p>
          <a:p>
            <a:r>
              <a:rPr lang="en-US" dirty="0"/>
              <a:t>It is illegal to buy, possess or consume alcohol before the age of 21. </a:t>
            </a:r>
          </a:p>
          <a:p>
            <a:pPr lvl="1"/>
            <a:r>
              <a:rPr lang="en-US" dirty="0"/>
              <a:t>You can be arrested, fined, and sentenced to juvie.</a:t>
            </a:r>
          </a:p>
          <a:p>
            <a:r>
              <a:rPr lang="en-US" dirty="0"/>
              <a:t>Many teens don’t see </a:t>
            </a:r>
            <a:r>
              <a:rPr lang="en-US" dirty="0">
                <a:highlight>
                  <a:srgbClr val="FFFF00"/>
                </a:highlight>
              </a:rPr>
              <a:t>alcohol abuse </a:t>
            </a:r>
            <a:r>
              <a:rPr lang="en-US" dirty="0"/>
              <a:t>(the excessive use of alcohol) at home but those who do are at a high risk for:</a:t>
            </a:r>
          </a:p>
          <a:p>
            <a:pPr lvl="1"/>
            <a:r>
              <a:rPr lang="en-US" dirty="0"/>
              <a:t>Neglect</a:t>
            </a:r>
          </a:p>
          <a:p>
            <a:pPr lvl="1"/>
            <a:r>
              <a:rPr lang="en-US" dirty="0"/>
              <a:t>Abuse</a:t>
            </a:r>
          </a:p>
          <a:p>
            <a:pPr lvl="1"/>
            <a:r>
              <a:rPr lang="en-US" dirty="0"/>
              <a:t>Economic hardship</a:t>
            </a:r>
          </a:p>
          <a:p>
            <a:pPr lvl="1"/>
            <a:r>
              <a:rPr lang="en-US" dirty="0"/>
              <a:t>Social Isolation</a:t>
            </a:r>
          </a:p>
        </p:txBody>
      </p:sp>
    </p:spTree>
    <p:extLst>
      <p:ext uri="{BB962C8B-B14F-4D97-AF65-F5344CB8AC3E}">
        <p14:creationId xmlns:p14="http://schemas.microsoft.com/office/powerpoint/2010/main" val="401761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70" name="Rectangle 99">
            <a:extLst>
              <a:ext uri="{FF2B5EF4-FFF2-40B4-BE49-F238E27FC236}">
                <a16:creationId xmlns:a16="http://schemas.microsoft.com/office/drawing/2014/main" id="{2FAC8C30-93FA-4F99-80C4-C952D83A4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171" name="Picture 101">
            <a:extLst>
              <a:ext uri="{FF2B5EF4-FFF2-40B4-BE49-F238E27FC236}">
                <a16:creationId xmlns:a16="http://schemas.microsoft.com/office/drawing/2014/main" id="{F3ACDE2A-6BC1-4786-87B1-F7DA35351E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72" name="Straight Connector 103">
            <a:extLst>
              <a:ext uri="{FF2B5EF4-FFF2-40B4-BE49-F238E27FC236}">
                <a16:creationId xmlns:a16="http://schemas.microsoft.com/office/drawing/2014/main" id="{0A2CC8B5-9886-4AFA-BE09-6178A4ED30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173" name="Rectangle 105">
            <a:extLst>
              <a:ext uri="{FF2B5EF4-FFF2-40B4-BE49-F238E27FC236}">
                <a16:creationId xmlns:a16="http://schemas.microsoft.com/office/drawing/2014/main" id="{E074C643-41D5-477B-B382-9E79044F7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74" name="Rectangle 107">
            <a:extLst>
              <a:ext uri="{FF2B5EF4-FFF2-40B4-BE49-F238E27FC236}">
                <a16:creationId xmlns:a16="http://schemas.microsoft.com/office/drawing/2014/main" id="{80C007DB-1491-4C70-9CC3-6B3D16C7A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5" name="Rectangle 109">
            <a:extLst>
              <a:ext uri="{FF2B5EF4-FFF2-40B4-BE49-F238E27FC236}">
                <a16:creationId xmlns:a16="http://schemas.microsoft.com/office/drawing/2014/main" id="{F807608E-648A-42CC-8A08-1DE615E55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4D328DE-FBDB-4514-9BCE-887AE03501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9268" y="940266"/>
            <a:ext cx="4725585" cy="47061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F0F3C856-F481-417D-8CA2-0320B07686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28098" y="940266"/>
            <a:ext cx="4725585" cy="518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46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997-C983-444C-A463-4FDF02F99830}"/>
              </a:ext>
            </a:extLst>
          </p:cNvPr>
          <p:cNvSpPr>
            <a:spLocks noGrp="1"/>
          </p:cNvSpPr>
          <p:nvPr>
            <p:ph type="title"/>
          </p:nvPr>
        </p:nvSpPr>
        <p:spPr>
          <a:xfrm>
            <a:off x="203804" y="166344"/>
            <a:ext cx="9603275" cy="1049235"/>
          </a:xfrm>
        </p:spPr>
        <p:txBody>
          <a:bodyPr/>
          <a:lstStyle/>
          <a:p>
            <a:r>
              <a:rPr lang="en-US" dirty="0"/>
              <a:t>Benefit’s of being alcohol free</a:t>
            </a:r>
          </a:p>
        </p:txBody>
      </p:sp>
      <p:sp>
        <p:nvSpPr>
          <p:cNvPr id="3" name="Content Placeholder 2">
            <a:extLst>
              <a:ext uri="{FF2B5EF4-FFF2-40B4-BE49-F238E27FC236}">
                <a16:creationId xmlns:a16="http://schemas.microsoft.com/office/drawing/2014/main" id="{6E59A86E-D2B1-4207-822B-7CEE53BC7757}"/>
              </a:ext>
            </a:extLst>
          </p:cNvPr>
          <p:cNvSpPr>
            <a:spLocks noGrp="1"/>
          </p:cNvSpPr>
          <p:nvPr>
            <p:ph idx="1"/>
          </p:nvPr>
        </p:nvSpPr>
        <p:spPr>
          <a:xfrm>
            <a:off x="285751" y="904876"/>
            <a:ext cx="10829924" cy="5248274"/>
          </a:xfrm>
        </p:spPr>
        <p:txBody>
          <a:bodyPr>
            <a:normAutofit/>
          </a:bodyPr>
          <a:lstStyle/>
          <a:p>
            <a:r>
              <a:rPr lang="en-US" dirty="0"/>
              <a:t>Maintain a healthy body</a:t>
            </a:r>
          </a:p>
          <a:p>
            <a:pPr lvl="1"/>
            <a:r>
              <a:rPr lang="en-US" dirty="0"/>
              <a:t>Reduces chance of injury and internal damage to organs/body systems</a:t>
            </a:r>
          </a:p>
          <a:p>
            <a:r>
              <a:rPr lang="en-US" dirty="0"/>
              <a:t>Make responsible decisions</a:t>
            </a:r>
          </a:p>
          <a:p>
            <a:pPr lvl="1"/>
            <a:r>
              <a:rPr lang="en-US" dirty="0"/>
              <a:t>You are able to make decisions that protect your health and the health of others</a:t>
            </a:r>
          </a:p>
          <a:p>
            <a:r>
              <a:rPr lang="en-US" dirty="0"/>
              <a:t>Avoid risky behavior </a:t>
            </a:r>
          </a:p>
          <a:p>
            <a:pPr lvl="1"/>
            <a:r>
              <a:rPr lang="en-US" dirty="0"/>
              <a:t>Reduce the risk of drinking and driving</a:t>
            </a:r>
          </a:p>
          <a:p>
            <a:pPr lvl="1"/>
            <a:r>
              <a:rPr lang="en-US" dirty="0"/>
              <a:t>Reduce the risk of unsafe sex</a:t>
            </a:r>
          </a:p>
          <a:p>
            <a:pPr lvl="1"/>
            <a:r>
              <a:rPr lang="en-US" dirty="0"/>
              <a:t>Of being a victim of a violent crime</a:t>
            </a:r>
          </a:p>
          <a:p>
            <a:r>
              <a:rPr lang="en-US" dirty="0"/>
              <a:t>Avoid illegal activities</a:t>
            </a:r>
          </a:p>
          <a:p>
            <a:pPr lvl="1"/>
            <a:r>
              <a:rPr lang="en-US" dirty="0"/>
              <a:t>Avoid legal problems</a:t>
            </a:r>
          </a:p>
        </p:txBody>
      </p:sp>
    </p:spTree>
    <p:extLst>
      <p:ext uri="{BB962C8B-B14F-4D97-AF65-F5344CB8AC3E}">
        <p14:creationId xmlns:p14="http://schemas.microsoft.com/office/powerpoint/2010/main" val="160311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chine generated alternative text:&#10;How does alcohol affect your body? &#10;People who drink are affected even before they show signs of being drunk, especially when it comes to &#10;decision-making abilities. &#10;At first, alcohol causes people to feel upbeat and excited. But this is temporary and they shouldn't be &#10;fooled. &#10;If drinking continues, the effects on the body—and the potential risks—multiply. Here's what can happen: &#10;• Inhibitions and memory: People may say and do things that they will regret later, or possibly not &#10;remember at all. Inhibitions are lost- leading to poor decision making. &#10;• Decision-making skills: When they drink, individuals are more likely to be impulsive. They may be at &#10;greater risk for having an alcohol-related traffic crash, getting into fights, or making unwise decisions &#10;about sex. &#10;• Coordination and physical control: When drinking leads to loss of balance, slurred speech, and &#10;blurred vision, even normal activities can become more dangerous. &#10;• Death: Drinking too much alcohol can also lead to death. If people drink too much, they will &#10;eventually get sleepy and pass out. Reflexes like gagging and breathing can be suppressed. That &#10;means they could vomit and choke, or stop breathing completely. ">
            <a:extLst>
              <a:ext uri="{FF2B5EF4-FFF2-40B4-BE49-F238E27FC236}">
                <a16:creationId xmlns:a16="http://schemas.microsoft.com/office/drawing/2014/main" id="{EBB39BDF-8EDE-4CAF-969D-50E6CD990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 y="885825"/>
            <a:ext cx="11458575" cy="582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6C2D99-D0C6-4026-9B8E-D7901D0FC756}"/>
              </a:ext>
            </a:extLst>
          </p:cNvPr>
          <p:cNvSpPr txBox="1"/>
          <p:nvPr/>
        </p:nvSpPr>
        <p:spPr>
          <a:xfrm>
            <a:off x="4024312" y="310634"/>
            <a:ext cx="3667125" cy="369332"/>
          </a:xfrm>
          <a:prstGeom prst="rect">
            <a:avLst/>
          </a:prstGeom>
          <a:noFill/>
        </p:spPr>
        <p:txBody>
          <a:bodyPr wrap="square" rtlCol="0">
            <a:spAutoFit/>
          </a:bodyPr>
          <a:lstStyle/>
          <a:p>
            <a:r>
              <a:rPr lang="en-US" dirty="0">
                <a:solidFill>
                  <a:srgbClr val="0070C0"/>
                </a:solidFill>
                <a:hlinkClick r:id="rId3">
                  <a:extLst>
                    <a:ext uri="{A12FA001-AC4F-418D-AE19-62706E023703}">
                      <ahyp:hlinkClr xmlns:ahyp="http://schemas.microsoft.com/office/drawing/2018/hyperlinkcolor" val="tx"/>
                    </a:ext>
                  </a:extLst>
                </a:hlinkClick>
              </a:rPr>
              <a:t>How does alcohol affect your body?</a:t>
            </a:r>
            <a:endParaRPr lang="en-US" dirty="0">
              <a:solidFill>
                <a:srgbClr val="0070C0"/>
              </a:solidFill>
            </a:endParaRPr>
          </a:p>
        </p:txBody>
      </p:sp>
    </p:spTree>
    <p:extLst>
      <p:ext uri="{BB962C8B-B14F-4D97-AF65-F5344CB8AC3E}">
        <p14:creationId xmlns:p14="http://schemas.microsoft.com/office/powerpoint/2010/main" val="156101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997-C983-444C-A463-4FDF02F99830}"/>
              </a:ext>
            </a:extLst>
          </p:cNvPr>
          <p:cNvSpPr>
            <a:spLocks noGrp="1"/>
          </p:cNvSpPr>
          <p:nvPr>
            <p:ph type="title"/>
          </p:nvPr>
        </p:nvSpPr>
        <p:spPr>
          <a:xfrm>
            <a:off x="203804" y="166344"/>
            <a:ext cx="9603275" cy="1049235"/>
          </a:xfrm>
        </p:spPr>
        <p:txBody>
          <a:bodyPr/>
          <a:lstStyle/>
          <a:p>
            <a:r>
              <a:rPr lang="en-US" dirty="0"/>
              <a:t>Short term effects of drinking</a:t>
            </a:r>
          </a:p>
        </p:txBody>
      </p:sp>
      <p:sp>
        <p:nvSpPr>
          <p:cNvPr id="3" name="Content Placeholder 2">
            <a:extLst>
              <a:ext uri="{FF2B5EF4-FFF2-40B4-BE49-F238E27FC236}">
                <a16:creationId xmlns:a16="http://schemas.microsoft.com/office/drawing/2014/main" id="{6E59A86E-D2B1-4207-822B-7CEE53BC7757}"/>
              </a:ext>
            </a:extLst>
          </p:cNvPr>
          <p:cNvSpPr>
            <a:spLocks noGrp="1"/>
          </p:cNvSpPr>
          <p:nvPr>
            <p:ph idx="1"/>
          </p:nvPr>
        </p:nvSpPr>
        <p:spPr>
          <a:xfrm>
            <a:off x="285751" y="904876"/>
            <a:ext cx="10829924" cy="5248274"/>
          </a:xfrm>
        </p:spPr>
        <p:txBody>
          <a:bodyPr>
            <a:normAutofit/>
          </a:bodyPr>
          <a:lstStyle/>
          <a:p>
            <a:r>
              <a:rPr lang="en-US" dirty="0"/>
              <a:t>Body size and gender</a:t>
            </a:r>
          </a:p>
          <a:p>
            <a:pPr lvl="1"/>
            <a:r>
              <a:rPr lang="en-US" dirty="0"/>
              <a:t>A smaller person will feel the effects of the same amount of alcohol as a larger person does.</a:t>
            </a:r>
          </a:p>
          <a:p>
            <a:pPr lvl="1"/>
            <a:r>
              <a:rPr lang="en-US" dirty="0"/>
              <a:t>Generally alcohol flows through a females blood stream fast than a male. </a:t>
            </a:r>
          </a:p>
          <a:p>
            <a:r>
              <a:rPr lang="en-US" dirty="0"/>
              <a:t>Food</a:t>
            </a:r>
          </a:p>
          <a:p>
            <a:pPr lvl="1"/>
            <a:r>
              <a:rPr lang="en-US" dirty="0"/>
              <a:t>Eating food while consuming alcohol slows down the passage of alcohol through the bloodstream.  </a:t>
            </a:r>
          </a:p>
          <a:p>
            <a:pPr lvl="1"/>
            <a:r>
              <a:rPr lang="en-US" dirty="0"/>
              <a:t>This can be helpful but also dangerous since you may not feel the affects of the alcohol until you have increased your consumption, risking alcohol poisoning.</a:t>
            </a:r>
          </a:p>
          <a:p>
            <a:r>
              <a:rPr lang="en-US" dirty="0"/>
              <a:t>Amount and rate of intake</a:t>
            </a:r>
          </a:p>
          <a:p>
            <a:pPr lvl="1"/>
            <a:r>
              <a:rPr lang="en-US" dirty="0"/>
              <a:t>Increased consumption = increased level of alcohol in your bloodstream</a:t>
            </a:r>
          </a:p>
          <a:p>
            <a:pPr lvl="1"/>
            <a:r>
              <a:rPr lang="en-US" dirty="0"/>
              <a:t>If you consume faster than your liver can break it down, you reach the level of intoxication</a:t>
            </a:r>
          </a:p>
          <a:p>
            <a:pPr lvl="1"/>
            <a:r>
              <a:rPr lang="en-US" dirty="0"/>
              <a:t>A high level of intoxication can lead to alcohol poisoning.</a:t>
            </a:r>
          </a:p>
        </p:txBody>
      </p:sp>
    </p:spTree>
    <p:extLst>
      <p:ext uri="{BB962C8B-B14F-4D97-AF65-F5344CB8AC3E}">
        <p14:creationId xmlns:p14="http://schemas.microsoft.com/office/powerpoint/2010/main" val="290928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997-C983-444C-A463-4FDF02F99830}"/>
              </a:ext>
            </a:extLst>
          </p:cNvPr>
          <p:cNvSpPr>
            <a:spLocks noGrp="1"/>
          </p:cNvSpPr>
          <p:nvPr>
            <p:ph type="title"/>
          </p:nvPr>
        </p:nvSpPr>
        <p:spPr>
          <a:xfrm>
            <a:off x="203804" y="166344"/>
            <a:ext cx="9603275" cy="1049235"/>
          </a:xfrm>
        </p:spPr>
        <p:txBody>
          <a:bodyPr/>
          <a:lstStyle/>
          <a:p>
            <a:r>
              <a:rPr lang="en-US" dirty="0"/>
              <a:t>Alcohol and drug interactions</a:t>
            </a:r>
          </a:p>
        </p:txBody>
      </p:sp>
      <p:sp>
        <p:nvSpPr>
          <p:cNvPr id="3" name="Content Placeholder 2">
            <a:extLst>
              <a:ext uri="{FF2B5EF4-FFF2-40B4-BE49-F238E27FC236}">
                <a16:creationId xmlns:a16="http://schemas.microsoft.com/office/drawing/2014/main" id="{6E59A86E-D2B1-4207-822B-7CEE53BC7757}"/>
              </a:ext>
            </a:extLst>
          </p:cNvPr>
          <p:cNvSpPr>
            <a:spLocks noGrp="1"/>
          </p:cNvSpPr>
          <p:nvPr>
            <p:ph idx="1"/>
          </p:nvPr>
        </p:nvSpPr>
        <p:spPr>
          <a:xfrm>
            <a:off x="285751" y="904876"/>
            <a:ext cx="10829924" cy="5248274"/>
          </a:xfrm>
        </p:spPr>
        <p:txBody>
          <a:bodyPr>
            <a:normAutofit fontScale="92500" lnSpcReduction="10000"/>
          </a:bodyPr>
          <a:lstStyle/>
          <a:p>
            <a:r>
              <a:rPr lang="en-US" dirty="0"/>
              <a:t>Drinking alcohol while taking medications can lead to:</a:t>
            </a:r>
          </a:p>
          <a:p>
            <a:pPr lvl="1"/>
            <a:r>
              <a:rPr lang="en-US" dirty="0"/>
              <a:t>Illness </a:t>
            </a:r>
          </a:p>
          <a:p>
            <a:pPr lvl="1"/>
            <a:r>
              <a:rPr lang="en-US" dirty="0"/>
              <a:t>Injury </a:t>
            </a:r>
          </a:p>
          <a:p>
            <a:pPr lvl="1"/>
            <a:r>
              <a:rPr lang="en-US" dirty="0"/>
              <a:t>Death </a:t>
            </a:r>
          </a:p>
          <a:p>
            <a:pPr lvl="1"/>
            <a:r>
              <a:rPr lang="en-US" dirty="0"/>
              <a:t>Alcohol-drug interactions make up ¼ of the emergency room admissions</a:t>
            </a:r>
          </a:p>
          <a:p>
            <a:r>
              <a:rPr lang="en-US" dirty="0"/>
              <a:t>Your body metabolizes the drug you take.</a:t>
            </a:r>
          </a:p>
          <a:p>
            <a:pPr lvl="1"/>
            <a:r>
              <a:rPr lang="en-US"/>
              <a:t>Your </a:t>
            </a:r>
            <a:r>
              <a:rPr lang="en-US" dirty="0">
                <a:highlight>
                  <a:srgbClr val="FFFF00"/>
                </a:highlight>
              </a:rPr>
              <a:t>metabolism</a:t>
            </a:r>
            <a:r>
              <a:rPr lang="en-US" dirty="0"/>
              <a:t> is the process by which the body breaks down substances.</a:t>
            </a:r>
          </a:p>
          <a:p>
            <a:r>
              <a:rPr lang="en-US" dirty="0"/>
              <a:t>Alcohol travels through your bloodstream to your brain and slows it down</a:t>
            </a:r>
          </a:p>
          <a:p>
            <a:r>
              <a:rPr lang="en-US" dirty="0"/>
              <a:t>The liver and kidneys metabolize the alcohol so your body can get rid of it through urine.</a:t>
            </a:r>
          </a:p>
          <a:p>
            <a:r>
              <a:rPr lang="en-US" dirty="0"/>
              <a:t>Combining drugs and alcohol can lead to </a:t>
            </a:r>
          </a:p>
          <a:p>
            <a:pPr lvl="1"/>
            <a:r>
              <a:rPr lang="en-US" dirty="0"/>
              <a:t>Accidents</a:t>
            </a:r>
          </a:p>
          <a:p>
            <a:pPr lvl="1"/>
            <a:r>
              <a:rPr lang="en-US" dirty="0"/>
              <a:t>Crime</a:t>
            </a:r>
          </a:p>
          <a:p>
            <a:pPr lvl="1"/>
            <a:r>
              <a:rPr lang="en-US" dirty="0"/>
              <a:t>Death</a:t>
            </a:r>
          </a:p>
          <a:p>
            <a:endParaRPr lang="en-US" dirty="0"/>
          </a:p>
        </p:txBody>
      </p:sp>
    </p:spTree>
    <p:extLst>
      <p:ext uri="{BB962C8B-B14F-4D97-AF65-F5344CB8AC3E}">
        <p14:creationId xmlns:p14="http://schemas.microsoft.com/office/powerpoint/2010/main" val="3134110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997-C983-444C-A463-4FDF02F99830}"/>
              </a:ext>
            </a:extLst>
          </p:cNvPr>
          <p:cNvSpPr>
            <a:spLocks noGrp="1"/>
          </p:cNvSpPr>
          <p:nvPr>
            <p:ph type="title"/>
          </p:nvPr>
        </p:nvSpPr>
        <p:spPr>
          <a:xfrm>
            <a:off x="203804" y="166344"/>
            <a:ext cx="9603275" cy="1049235"/>
          </a:xfrm>
        </p:spPr>
        <p:txBody>
          <a:bodyPr/>
          <a:lstStyle/>
          <a:p>
            <a:r>
              <a:rPr lang="en-US" dirty="0"/>
              <a:t>Alcohol and drug interactions</a:t>
            </a:r>
          </a:p>
        </p:txBody>
      </p:sp>
      <p:sp>
        <p:nvSpPr>
          <p:cNvPr id="3" name="Content Placeholder 2">
            <a:extLst>
              <a:ext uri="{FF2B5EF4-FFF2-40B4-BE49-F238E27FC236}">
                <a16:creationId xmlns:a16="http://schemas.microsoft.com/office/drawing/2014/main" id="{6E59A86E-D2B1-4207-822B-7CEE53BC7757}"/>
              </a:ext>
            </a:extLst>
          </p:cNvPr>
          <p:cNvSpPr>
            <a:spLocks noGrp="1"/>
          </p:cNvSpPr>
          <p:nvPr>
            <p:ph idx="1"/>
          </p:nvPr>
        </p:nvSpPr>
        <p:spPr>
          <a:xfrm>
            <a:off x="285751" y="904876"/>
            <a:ext cx="10829924" cy="5248274"/>
          </a:xfrm>
        </p:spPr>
        <p:txBody>
          <a:bodyPr>
            <a:normAutofit/>
          </a:bodyPr>
          <a:lstStyle/>
          <a:p>
            <a:r>
              <a:rPr lang="en-US" dirty="0"/>
              <a:t>Alcohol can slow down a drug’s absorption by the body</a:t>
            </a:r>
          </a:p>
          <a:p>
            <a:r>
              <a:rPr lang="en-US" dirty="0"/>
              <a:t>Frequent drinking can increase your body’s metabolism which causes your body to break down the medication faster lessening the effectiveness of the medication.</a:t>
            </a:r>
          </a:p>
          <a:p>
            <a:r>
              <a:rPr lang="en-US" dirty="0"/>
              <a:t>Taking Tylenol with alcohol can cause serious damage to the liver even if it is in small amounts.</a:t>
            </a:r>
          </a:p>
          <a:p>
            <a:r>
              <a:rPr lang="en-US" dirty="0"/>
              <a:t>Alcohol can increase the effects of some drugs such as cold or allergy medicine.  The interaction between these two can cause excessive dizziness and sleepiness which makes driving or operating machinery very dangerous.</a:t>
            </a:r>
          </a:p>
        </p:txBody>
      </p:sp>
    </p:spTree>
    <p:extLst>
      <p:ext uri="{BB962C8B-B14F-4D97-AF65-F5344CB8AC3E}">
        <p14:creationId xmlns:p14="http://schemas.microsoft.com/office/powerpoint/2010/main" val="411887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8CA7-0FDB-41CC-982D-0E4961BB4EE2}"/>
              </a:ext>
            </a:extLst>
          </p:cNvPr>
          <p:cNvSpPr>
            <a:spLocks noGrp="1"/>
          </p:cNvSpPr>
          <p:nvPr>
            <p:ph type="title"/>
          </p:nvPr>
        </p:nvSpPr>
        <p:spPr>
          <a:xfrm>
            <a:off x="118079" y="128245"/>
            <a:ext cx="9603275" cy="481356"/>
          </a:xfrm>
        </p:spPr>
        <p:txBody>
          <a:bodyPr>
            <a:normAutofit fontScale="90000"/>
          </a:bodyPr>
          <a:lstStyle/>
          <a:p>
            <a:r>
              <a:rPr lang="en-US" dirty="0"/>
              <a:t>Driving while intoxicated</a:t>
            </a:r>
          </a:p>
        </p:txBody>
      </p:sp>
      <p:sp>
        <p:nvSpPr>
          <p:cNvPr id="3" name="Content Placeholder 2">
            <a:extLst>
              <a:ext uri="{FF2B5EF4-FFF2-40B4-BE49-F238E27FC236}">
                <a16:creationId xmlns:a16="http://schemas.microsoft.com/office/drawing/2014/main" id="{4CEA2790-AE06-4733-BC26-7C0127410E5E}"/>
              </a:ext>
            </a:extLst>
          </p:cNvPr>
          <p:cNvSpPr>
            <a:spLocks noGrp="1"/>
          </p:cNvSpPr>
          <p:nvPr>
            <p:ph idx="1"/>
          </p:nvPr>
        </p:nvSpPr>
        <p:spPr>
          <a:xfrm>
            <a:off x="268589" y="918819"/>
            <a:ext cx="11654821" cy="5939181"/>
          </a:xfrm>
        </p:spPr>
        <p:txBody>
          <a:bodyPr/>
          <a:lstStyle/>
          <a:p>
            <a:r>
              <a:rPr lang="en-US" dirty="0"/>
              <a:t>Alcohol impairs your vision, reaction time and coordination and often times results in death.</a:t>
            </a:r>
          </a:p>
          <a:p>
            <a:r>
              <a:rPr lang="en-US" dirty="0"/>
              <a:t>Driving while under the influence also known as DWI is the leading cause of teen death.</a:t>
            </a:r>
          </a:p>
          <a:p>
            <a:r>
              <a:rPr lang="en-US" dirty="0">
                <a:highlight>
                  <a:srgbClr val="FFFF00"/>
                </a:highlight>
              </a:rPr>
              <a:t>Blood Alcohol Concentration (BAC)- </a:t>
            </a:r>
            <a:r>
              <a:rPr lang="en-US" dirty="0"/>
              <a:t>the amount of alcohol in the person’s blood, expressed as a percentage.</a:t>
            </a:r>
          </a:p>
          <a:p>
            <a:r>
              <a:rPr lang="en-US" dirty="0"/>
              <a:t>BAC in many states must be under 0.1%, however you can feel intoxicated when your BAC is at 0.02%</a:t>
            </a:r>
          </a:p>
          <a:p>
            <a:r>
              <a:rPr lang="en-US" dirty="0"/>
              <a:t>Drinking of any sort:</a:t>
            </a:r>
          </a:p>
          <a:p>
            <a:pPr lvl="1"/>
            <a:r>
              <a:rPr lang="en-US" dirty="0"/>
              <a:t>Slows reflexes</a:t>
            </a:r>
          </a:p>
          <a:p>
            <a:pPr lvl="1"/>
            <a:r>
              <a:rPr lang="en-US" dirty="0"/>
              <a:t>Reduces your ability to judge distances and speeds</a:t>
            </a:r>
          </a:p>
          <a:p>
            <a:pPr lvl="1"/>
            <a:r>
              <a:rPr lang="en-US" dirty="0"/>
              <a:t>Increases risk-taking behaviors</a:t>
            </a:r>
          </a:p>
          <a:p>
            <a:pPr lvl="1"/>
            <a:r>
              <a:rPr lang="en-US" dirty="0"/>
              <a:t>Reduces a person’s concentration whole increasing forgetfulness.</a:t>
            </a:r>
          </a:p>
          <a:p>
            <a:pPr lvl="1"/>
            <a:r>
              <a:rPr lang="en-US" dirty="0"/>
              <a:t>Harm to the driver and others</a:t>
            </a:r>
          </a:p>
          <a:p>
            <a:pPr lvl="1"/>
            <a:r>
              <a:rPr lang="en-US" dirty="0"/>
              <a:t>Severely restricted driving  privileges and/or immediate confiscation of a driver’s license.</a:t>
            </a:r>
          </a:p>
          <a:p>
            <a:pPr lvl="1"/>
            <a:r>
              <a:rPr lang="en-US" dirty="0">
                <a:solidFill>
                  <a:schemeClr val="bg1"/>
                </a:solidFill>
              </a:rPr>
              <a:t>Alcohol-related injuries, property damage, and death</a:t>
            </a:r>
          </a:p>
          <a:p>
            <a:endParaRPr lang="en-US" dirty="0"/>
          </a:p>
        </p:txBody>
      </p:sp>
    </p:spTree>
    <p:extLst>
      <p:ext uri="{BB962C8B-B14F-4D97-AF65-F5344CB8AC3E}">
        <p14:creationId xmlns:p14="http://schemas.microsoft.com/office/powerpoint/2010/main" val="409063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8CA7-0FDB-41CC-982D-0E4961BB4EE2}"/>
              </a:ext>
            </a:extLst>
          </p:cNvPr>
          <p:cNvSpPr>
            <a:spLocks noGrp="1"/>
          </p:cNvSpPr>
          <p:nvPr>
            <p:ph type="title"/>
          </p:nvPr>
        </p:nvSpPr>
        <p:spPr>
          <a:xfrm>
            <a:off x="118079" y="128245"/>
            <a:ext cx="9603275" cy="481356"/>
          </a:xfrm>
        </p:spPr>
        <p:txBody>
          <a:bodyPr>
            <a:normAutofit fontScale="90000"/>
          </a:bodyPr>
          <a:lstStyle/>
          <a:p>
            <a:r>
              <a:rPr lang="en-US" dirty="0"/>
              <a:t>Driving while intoxicated continued…. </a:t>
            </a:r>
          </a:p>
        </p:txBody>
      </p:sp>
      <p:sp>
        <p:nvSpPr>
          <p:cNvPr id="3" name="Content Placeholder 2">
            <a:extLst>
              <a:ext uri="{FF2B5EF4-FFF2-40B4-BE49-F238E27FC236}">
                <a16:creationId xmlns:a16="http://schemas.microsoft.com/office/drawing/2014/main" id="{4CEA2790-AE06-4733-BC26-7C0127410E5E}"/>
              </a:ext>
            </a:extLst>
          </p:cNvPr>
          <p:cNvSpPr>
            <a:spLocks noGrp="1"/>
          </p:cNvSpPr>
          <p:nvPr>
            <p:ph idx="1"/>
          </p:nvPr>
        </p:nvSpPr>
        <p:spPr>
          <a:xfrm>
            <a:off x="268589" y="609601"/>
            <a:ext cx="11654821" cy="5939181"/>
          </a:xfrm>
        </p:spPr>
        <p:txBody>
          <a:bodyPr>
            <a:normAutofit/>
          </a:bodyPr>
          <a:lstStyle/>
          <a:p>
            <a:pPr lvl="1"/>
            <a:r>
              <a:rPr lang="en-US" dirty="0"/>
              <a:t>Loss of parental trust and respect</a:t>
            </a:r>
          </a:p>
          <a:p>
            <a:pPr lvl="1"/>
            <a:r>
              <a:rPr lang="en-US" dirty="0"/>
              <a:t>Arrest, jail time, court appearance, and a heavy fine or bail</a:t>
            </a:r>
          </a:p>
          <a:p>
            <a:pPr lvl="1"/>
            <a:r>
              <a:rPr lang="en-US" dirty="0"/>
              <a:t>A police record and possible lawsuits</a:t>
            </a:r>
          </a:p>
          <a:p>
            <a:pPr lvl="1"/>
            <a:r>
              <a:rPr lang="en-US" dirty="0"/>
              <a:t>Significantly higher insurance rates</a:t>
            </a:r>
          </a:p>
          <a:p>
            <a:r>
              <a:rPr lang="en-US" dirty="0"/>
              <a:t>Dozens of teens are killed each day by even being a passenger in a car of an intoxicated driver.</a:t>
            </a:r>
          </a:p>
          <a:p>
            <a:r>
              <a:rPr lang="en-US" dirty="0">
                <a:highlight>
                  <a:srgbClr val="FFFF00"/>
                </a:highlight>
              </a:rPr>
              <a:t>Binge drinking </a:t>
            </a:r>
            <a:r>
              <a:rPr lang="en-US" dirty="0"/>
              <a:t>is when you drink 5 or more alcoholic drinks at one sitting.</a:t>
            </a:r>
          </a:p>
          <a:p>
            <a:pPr lvl="1"/>
            <a:r>
              <a:rPr lang="en-US" dirty="0"/>
              <a:t>Rapid binge drinking can lead to a fatal dose of alcohol causing alcohol poisoning.</a:t>
            </a:r>
          </a:p>
          <a:p>
            <a:r>
              <a:rPr lang="en-US" dirty="0">
                <a:highlight>
                  <a:srgbClr val="FFFF00"/>
                </a:highlight>
              </a:rPr>
              <a:t>Alcohol poisoning </a:t>
            </a:r>
            <a:r>
              <a:rPr lang="en-US" dirty="0"/>
              <a:t>is a severe and potentially fatal physical reaction to an alcohol overdose</a:t>
            </a:r>
          </a:p>
          <a:p>
            <a:r>
              <a:rPr lang="en-US" dirty="0"/>
              <a:t>Effects of alcohol poisoning:</a:t>
            </a:r>
          </a:p>
          <a:p>
            <a:pPr lvl="1"/>
            <a:r>
              <a:rPr lang="en-US" dirty="0"/>
              <a:t>Passing out</a:t>
            </a:r>
          </a:p>
          <a:p>
            <a:pPr lvl="1"/>
            <a:r>
              <a:rPr lang="en-US" dirty="0"/>
              <a:t>Confusion, coma, vomiting (causing dehydration), seizures </a:t>
            </a:r>
          </a:p>
          <a:p>
            <a:pPr lvl="1"/>
            <a:r>
              <a:rPr lang="en-US" dirty="0"/>
              <a:t>Slow respiration rate, irregular heart rate</a:t>
            </a:r>
          </a:p>
          <a:p>
            <a:pPr lvl="1"/>
            <a:r>
              <a:rPr lang="en-US" dirty="0"/>
              <a:t>Death</a:t>
            </a:r>
          </a:p>
        </p:txBody>
      </p:sp>
    </p:spTree>
    <p:extLst>
      <p:ext uri="{BB962C8B-B14F-4D97-AF65-F5344CB8AC3E}">
        <p14:creationId xmlns:p14="http://schemas.microsoft.com/office/powerpoint/2010/main" val="347775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0F69-99C0-419A-A31C-BE26D8A4BC48}"/>
              </a:ext>
            </a:extLst>
          </p:cNvPr>
          <p:cNvSpPr>
            <a:spLocks noGrp="1"/>
          </p:cNvSpPr>
          <p:nvPr>
            <p:ph type="title"/>
          </p:nvPr>
        </p:nvSpPr>
        <p:spPr>
          <a:xfrm>
            <a:off x="0" y="0"/>
            <a:ext cx="9603275" cy="1049235"/>
          </a:xfrm>
        </p:spPr>
        <p:txBody>
          <a:bodyPr/>
          <a:lstStyle/>
          <a:p>
            <a:r>
              <a:rPr lang="en-US" dirty="0"/>
              <a:t>Alcohol, the individual,  and society</a:t>
            </a:r>
          </a:p>
        </p:txBody>
      </p:sp>
      <p:sp>
        <p:nvSpPr>
          <p:cNvPr id="3" name="Content Placeholder 2">
            <a:extLst>
              <a:ext uri="{FF2B5EF4-FFF2-40B4-BE49-F238E27FC236}">
                <a16:creationId xmlns:a16="http://schemas.microsoft.com/office/drawing/2014/main" id="{5DFB752A-8BB4-4E47-BA01-6CDF931CD468}"/>
              </a:ext>
            </a:extLst>
          </p:cNvPr>
          <p:cNvSpPr>
            <a:spLocks noGrp="1"/>
          </p:cNvSpPr>
          <p:nvPr>
            <p:ph idx="1"/>
          </p:nvPr>
        </p:nvSpPr>
        <p:spPr>
          <a:xfrm>
            <a:off x="142876" y="876301"/>
            <a:ext cx="10902454" cy="5248274"/>
          </a:xfrm>
        </p:spPr>
        <p:txBody>
          <a:bodyPr>
            <a:normAutofit/>
          </a:bodyPr>
          <a:lstStyle/>
          <a:p>
            <a:r>
              <a:rPr lang="en-US" dirty="0">
                <a:solidFill>
                  <a:srgbClr val="0070C0"/>
                </a:solidFill>
                <a:hlinkClick r:id="rId2">
                  <a:extLst>
                    <a:ext uri="{A12FA001-AC4F-418D-AE19-62706E023703}">
                      <ahyp:hlinkClr xmlns:ahyp="http://schemas.microsoft.com/office/drawing/2018/hyperlinkcolor" val="tx"/>
                    </a:ext>
                  </a:extLst>
                </a:hlinkClick>
              </a:rPr>
              <a:t>The Science (and Dangers) of Booze in Humans</a:t>
            </a:r>
            <a:r>
              <a:rPr lang="en-US" dirty="0">
                <a:solidFill>
                  <a:srgbClr val="0070C0"/>
                </a:solidFill>
              </a:rPr>
              <a:t> </a:t>
            </a:r>
          </a:p>
          <a:p>
            <a:r>
              <a:rPr lang="en-US" dirty="0"/>
              <a:t>Long-Term effects of Alcohol</a:t>
            </a:r>
          </a:p>
          <a:p>
            <a:pPr lvl="1"/>
            <a:r>
              <a:rPr lang="en-US" dirty="0"/>
              <a:t>Changes in the brain</a:t>
            </a:r>
          </a:p>
          <a:p>
            <a:pPr lvl="2"/>
            <a:r>
              <a:rPr lang="en-US" dirty="0"/>
              <a:t>Addiction (inability to stop), loss of brain function, brain damage</a:t>
            </a:r>
          </a:p>
          <a:p>
            <a:pPr lvl="1"/>
            <a:r>
              <a:rPr lang="en-US" dirty="0"/>
              <a:t>Cardiovascular Changes</a:t>
            </a:r>
          </a:p>
          <a:p>
            <a:pPr lvl="2"/>
            <a:r>
              <a:rPr lang="en-US" dirty="0"/>
              <a:t>Damage to heart, enlarged heart, high blood pressure</a:t>
            </a:r>
          </a:p>
          <a:p>
            <a:pPr lvl="1"/>
            <a:r>
              <a:rPr lang="en-US" dirty="0"/>
              <a:t>Liver problems</a:t>
            </a:r>
          </a:p>
          <a:p>
            <a:pPr lvl="2"/>
            <a:r>
              <a:rPr lang="en-US" dirty="0"/>
              <a:t>Fatty liver (a build up of fat on the liver that cannot be broken down),  alcoholic hepatitis (inflammation or infection of the liver), cirrhosis (healthy tissue replaced with scar tissue)</a:t>
            </a:r>
          </a:p>
          <a:p>
            <a:pPr lvl="1"/>
            <a:r>
              <a:rPr lang="en-US" dirty="0"/>
              <a:t>Digestive system problems</a:t>
            </a:r>
          </a:p>
          <a:p>
            <a:pPr lvl="1"/>
            <a:r>
              <a:rPr lang="en-US" dirty="0"/>
              <a:t>Pancreas problems</a:t>
            </a:r>
          </a:p>
          <a:p>
            <a:pPr marL="0" indent="0">
              <a:buNone/>
            </a:pPr>
            <a:endParaRPr lang="en-US" dirty="0"/>
          </a:p>
        </p:txBody>
      </p:sp>
    </p:spTree>
    <p:extLst>
      <p:ext uri="{BB962C8B-B14F-4D97-AF65-F5344CB8AC3E}">
        <p14:creationId xmlns:p14="http://schemas.microsoft.com/office/powerpoint/2010/main" val="79080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chine generated alternative text:&#10;What is a standard drink? &#10;Many people are surprised to learn what counts as a drink. The amount of liquid in your glass, can, or &#10;bottle is not necessarily equal to how much alcohol is in your drink. A standard drink is: &#10;• 12 ounces of beer (about 5% alcohol) &#10;• 8 ounces of malt liquor— beer with a high alcohol content (about 7% alcohol) &#10;• 5 ounces of table wine (about 12% alcohol) &#10;• 1.5 ounces (a &quot;shot&quot;) of liquor, like gin, rum, vodka, tequila, or whiskey (about40% alcohol) &#10;No level of drinking is safe or legal for anyone under age 21, but unfortunately many teens drink—and they &#10;often drink multiple drinks, which is very dangerous. ">
            <a:extLst>
              <a:ext uri="{FF2B5EF4-FFF2-40B4-BE49-F238E27FC236}">
                <a16:creationId xmlns:a16="http://schemas.microsoft.com/office/drawing/2014/main" id="{3B65FD0B-17E1-42B4-99A0-4FED17D080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7010" y="643467"/>
            <a:ext cx="9697979" cy="487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2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30F6-0959-470B-BD12-42DF493C3AC3}"/>
              </a:ext>
            </a:extLst>
          </p:cNvPr>
          <p:cNvSpPr>
            <a:spLocks noGrp="1"/>
          </p:cNvSpPr>
          <p:nvPr>
            <p:ph type="title"/>
          </p:nvPr>
        </p:nvSpPr>
        <p:spPr>
          <a:xfrm>
            <a:off x="127604" y="90144"/>
            <a:ext cx="9603275" cy="1049235"/>
          </a:xfrm>
        </p:spPr>
        <p:txBody>
          <a:bodyPr/>
          <a:lstStyle/>
          <a:p>
            <a:r>
              <a:rPr lang="en-US" dirty="0"/>
              <a:t>Alcohol and pregnancy</a:t>
            </a:r>
          </a:p>
        </p:txBody>
      </p:sp>
      <p:sp>
        <p:nvSpPr>
          <p:cNvPr id="3" name="Content Placeholder 2">
            <a:extLst>
              <a:ext uri="{FF2B5EF4-FFF2-40B4-BE49-F238E27FC236}">
                <a16:creationId xmlns:a16="http://schemas.microsoft.com/office/drawing/2014/main" id="{8DC654FC-A942-4451-BA4E-EDCFD46E9EE3}"/>
              </a:ext>
            </a:extLst>
          </p:cNvPr>
          <p:cNvSpPr>
            <a:spLocks noGrp="1"/>
          </p:cNvSpPr>
          <p:nvPr>
            <p:ph idx="1"/>
          </p:nvPr>
        </p:nvSpPr>
        <p:spPr>
          <a:xfrm>
            <a:off x="127605" y="676275"/>
            <a:ext cx="10927250" cy="5686425"/>
          </a:xfrm>
        </p:spPr>
        <p:txBody>
          <a:bodyPr>
            <a:normAutofit/>
          </a:bodyPr>
          <a:lstStyle/>
          <a:p>
            <a:r>
              <a:rPr lang="en-US" dirty="0"/>
              <a:t>When a pregnant mom drinks, the fetus does too!  Fetus livers cannot process alcohol causing permanent damage to the fetus.</a:t>
            </a:r>
          </a:p>
          <a:p>
            <a:r>
              <a:rPr lang="en-US" dirty="0">
                <a:highlight>
                  <a:srgbClr val="FFFF00"/>
                </a:highlight>
              </a:rPr>
              <a:t>Fetal Alcohol Syndrome (FAS)- </a:t>
            </a:r>
            <a:r>
              <a:rPr lang="en-US" dirty="0"/>
              <a:t>a group of alcohol-related birth defects that include physical and mental problems.</a:t>
            </a:r>
          </a:p>
          <a:p>
            <a:r>
              <a:rPr lang="en-US" dirty="0"/>
              <a:t>Fetal Alcohol Syndrome can cause:</a:t>
            </a:r>
          </a:p>
          <a:p>
            <a:pPr lvl="1"/>
            <a:r>
              <a:rPr lang="en-US" dirty="0"/>
              <a:t>Born with a small head</a:t>
            </a:r>
          </a:p>
          <a:p>
            <a:pPr lvl="1"/>
            <a:r>
              <a:rPr lang="en-US" dirty="0"/>
              <a:t>Deformities to the face, hands and feet</a:t>
            </a:r>
          </a:p>
          <a:p>
            <a:pPr lvl="1"/>
            <a:r>
              <a:rPr lang="en-US" dirty="0"/>
              <a:t>Heart, liver and kidney defects</a:t>
            </a:r>
          </a:p>
          <a:p>
            <a:pPr lvl="1"/>
            <a:r>
              <a:rPr lang="en-US" dirty="0"/>
              <a:t>Vision and hearing problems</a:t>
            </a:r>
          </a:p>
          <a:p>
            <a:pPr lvl="1"/>
            <a:r>
              <a:rPr lang="en-US" dirty="0"/>
              <a:t>Slow growth, coordination</a:t>
            </a:r>
          </a:p>
          <a:p>
            <a:pPr lvl="1"/>
            <a:r>
              <a:rPr lang="en-US" dirty="0"/>
              <a:t>Have learning disabilities such as inability to focus, poor memory and problem solving</a:t>
            </a:r>
          </a:p>
          <a:p>
            <a:r>
              <a:rPr lang="en-US" dirty="0"/>
              <a:t>Leading cause for mental retardation in the U.S. </a:t>
            </a:r>
          </a:p>
          <a:p>
            <a:r>
              <a:rPr lang="en-US" dirty="0">
                <a:highlight>
                  <a:srgbClr val="FF0000"/>
                </a:highlight>
              </a:rPr>
              <a:t>100% PREVENTABLE</a:t>
            </a:r>
          </a:p>
        </p:txBody>
      </p:sp>
    </p:spTree>
    <p:extLst>
      <p:ext uri="{BB962C8B-B14F-4D97-AF65-F5344CB8AC3E}">
        <p14:creationId xmlns:p14="http://schemas.microsoft.com/office/powerpoint/2010/main" val="229513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0C734-8133-4584-A646-67C5512F10E0}"/>
              </a:ext>
            </a:extLst>
          </p:cNvPr>
          <p:cNvSpPr>
            <a:spLocks noGrp="1"/>
          </p:cNvSpPr>
          <p:nvPr>
            <p:ph idx="1"/>
          </p:nvPr>
        </p:nvSpPr>
        <p:spPr>
          <a:xfrm>
            <a:off x="69850" y="866775"/>
            <a:ext cx="10902454" cy="4742445"/>
          </a:xfrm>
        </p:spPr>
        <p:txBody>
          <a:bodyPr/>
          <a:lstStyle/>
          <a:p>
            <a:r>
              <a:rPr lang="en-US" dirty="0">
                <a:highlight>
                  <a:srgbClr val="FFFF00"/>
                </a:highlight>
              </a:rPr>
              <a:t>Alcoholism-</a:t>
            </a:r>
            <a:r>
              <a:rPr lang="en-US" dirty="0"/>
              <a:t> a disease in which a person has a physical or psychological  dependence on drinks that contain alcohol.  This is characterized by the inability to work, study and socialize properly.</a:t>
            </a:r>
          </a:p>
          <a:p>
            <a:r>
              <a:rPr lang="en-US" dirty="0"/>
              <a:t>Alcoholism is not related to a certain age, race, gender, ethnic or socioeconomic group of people.</a:t>
            </a:r>
          </a:p>
          <a:p>
            <a:r>
              <a:rPr lang="en-US" dirty="0"/>
              <a:t>Many people who have alcoholism are considered </a:t>
            </a:r>
            <a:r>
              <a:rPr lang="en-US" dirty="0">
                <a:highlight>
                  <a:srgbClr val="FFFF00"/>
                </a:highlight>
              </a:rPr>
              <a:t>alcoholics- </a:t>
            </a:r>
            <a:r>
              <a:rPr lang="en-US" dirty="0"/>
              <a:t>someone who is dependent on alcohol.</a:t>
            </a:r>
          </a:p>
          <a:p>
            <a:pPr lvl="1"/>
            <a:r>
              <a:rPr lang="en-US" dirty="0"/>
              <a:t>Alcohols often times display risky behaviors such as drunk driving, violent/aggressive actions, withdrawn.</a:t>
            </a:r>
          </a:p>
          <a:p>
            <a:pPr lvl="0">
              <a:buClr>
                <a:srgbClr val="B71E42"/>
              </a:buClr>
            </a:pPr>
            <a:r>
              <a:rPr lang="en-US" dirty="0">
                <a:solidFill>
                  <a:prstClr val="black"/>
                </a:solidFill>
              </a:rPr>
              <a:t>Alcoholics often times have these characteristics:</a:t>
            </a:r>
          </a:p>
          <a:p>
            <a:pPr lvl="1">
              <a:buClr>
                <a:srgbClr val="B71E42"/>
              </a:buClr>
            </a:pPr>
            <a:r>
              <a:rPr lang="en-US" dirty="0">
                <a:solidFill>
                  <a:prstClr val="black"/>
                </a:solidFill>
              </a:rPr>
              <a:t>Cravings for alcohol</a:t>
            </a:r>
          </a:p>
          <a:p>
            <a:pPr lvl="1">
              <a:buClr>
                <a:srgbClr val="B71E42"/>
              </a:buClr>
            </a:pPr>
            <a:r>
              <a:rPr lang="en-US" dirty="0">
                <a:solidFill>
                  <a:prstClr val="black"/>
                </a:solidFill>
              </a:rPr>
              <a:t>Loss of control</a:t>
            </a:r>
          </a:p>
          <a:p>
            <a:pPr lvl="1">
              <a:buClr>
                <a:srgbClr val="B71E42"/>
              </a:buClr>
            </a:pPr>
            <a:r>
              <a:rPr lang="en-US" dirty="0">
                <a:solidFill>
                  <a:prstClr val="black"/>
                </a:solidFill>
              </a:rPr>
              <a:t>Physical Dependence</a:t>
            </a:r>
          </a:p>
          <a:p>
            <a:pPr lvl="1">
              <a:buClr>
                <a:srgbClr val="B71E42"/>
              </a:buClr>
            </a:pPr>
            <a:r>
              <a:rPr lang="en-US" dirty="0">
                <a:solidFill>
                  <a:prstClr val="black"/>
                </a:solidFill>
              </a:rPr>
              <a:t>High tolerance </a:t>
            </a:r>
          </a:p>
          <a:p>
            <a:pPr lvl="1">
              <a:buClr>
                <a:srgbClr val="B71E42"/>
              </a:buClr>
            </a:pPr>
            <a:r>
              <a:rPr lang="en-US" dirty="0">
                <a:solidFill>
                  <a:prstClr val="black"/>
                </a:solidFill>
              </a:rPr>
              <a:t>Health, family and/or legal problems</a:t>
            </a:r>
            <a:endParaRPr lang="en-US" dirty="0"/>
          </a:p>
        </p:txBody>
      </p:sp>
      <p:sp>
        <p:nvSpPr>
          <p:cNvPr id="4" name="Title 1">
            <a:extLst>
              <a:ext uri="{FF2B5EF4-FFF2-40B4-BE49-F238E27FC236}">
                <a16:creationId xmlns:a16="http://schemas.microsoft.com/office/drawing/2014/main" id="{443B71F5-3F70-4E72-B1D1-8B8CEEE1D3FC}"/>
              </a:ext>
            </a:extLst>
          </p:cNvPr>
          <p:cNvSpPr>
            <a:spLocks noGrp="1"/>
          </p:cNvSpPr>
          <p:nvPr>
            <p:ph type="title"/>
          </p:nvPr>
        </p:nvSpPr>
        <p:spPr>
          <a:xfrm>
            <a:off x="69850" y="90488"/>
            <a:ext cx="9604375" cy="1049337"/>
          </a:xfrm>
        </p:spPr>
        <p:txBody>
          <a:bodyPr/>
          <a:lstStyle/>
          <a:p>
            <a:r>
              <a:rPr lang="en-US" dirty="0"/>
              <a:t>Alcoholism</a:t>
            </a:r>
          </a:p>
        </p:txBody>
      </p:sp>
    </p:spTree>
    <p:extLst>
      <p:ext uri="{BB962C8B-B14F-4D97-AF65-F5344CB8AC3E}">
        <p14:creationId xmlns:p14="http://schemas.microsoft.com/office/powerpoint/2010/main" val="2124033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0C734-8133-4584-A646-67C5512F10E0}"/>
              </a:ext>
            </a:extLst>
          </p:cNvPr>
          <p:cNvSpPr>
            <a:spLocks noGrp="1"/>
          </p:cNvSpPr>
          <p:nvPr>
            <p:ph idx="1"/>
          </p:nvPr>
        </p:nvSpPr>
        <p:spPr>
          <a:xfrm>
            <a:off x="69850" y="787400"/>
            <a:ext cx="10902454" cy="4742445"/>
          </a:xfrm>
        </p:spPr>
        <p:txBody>
          <a:bodyPr/>
          <a:lstStyle/>
          <a:p>
            <a:r>
              <a:rPr lang="en-US" dirty="0"/>
              <a:t>Stages of alcoholism</a:t>
            </a:r>
          </a:p>
          <a:p>
            <a:pPr lvl="1"/>
            <a:r>
              <a:rPr lang="en-US" u="sng" dirty="0"/>
              <a:t>Abuse-</a:t>
            </a:r>
            <a:r>
              <a:rPr lang="en-US" dirty="0"/>
              <a:t> a physical and psychological dependence on alcohol to manage stress develops, lies or makes excuses about their drinking, needs to consume more alcohol to feel desired effects.</a:t>
            </a:r>
          </a:p>
          <a:p>
            <a:pPr lvl="1"/>
            <a:r>
              <a:rPr lang="en-US" u="sng" dirty="0"/>
              <a:t>Dependence:</a:t>
            </a:r>
            <a:r>
              <a:rPr lang="en-US" dirty="0"/>
              <a:t>  They cannot stop drinking, physically dependent, it’s their central focus, tries to hide the problem, job performance, school and home life suffer, makes excuses or blames others.</a:t>
            </a:r>
          </a:p>
          <a:p>
            <a:pPr lvl="1"/>
            <a:r>
              <a:rPr lang="en-US" u="sng" dirty="0"/>
              <a:t>Addiction:</a:t>
            </a:r>
            <a:r>
              <a:rPr lang="en-US" dirty="0"/>
              <a:t>  Alcohol becomes the </a:t>
            </a:r>
            <a:r>
              <a:rPr lang="en-US" i="1" dirty="0"/>
              <a:t>most</a:t>
            </a:r>
            <a:r>
              <a:rPr lang="en-US" dirty="0"/>
              <a:t> important thing in their life, they cannot control their desires, high liver damage which creates the need for less alcohol to reach intoxication, would experience </a:t>
            </a:r>
            <a:r>
              <a:rPr lang="en-US" i="1" dirty="0"/>
              <a:t>severe</a:t>
            </a:r>
            <a:r>
              <a:rPr lang="en-US" dirty="0"/>
              <a:t> withdrawal symptoms if they stopped.</a:t>
            </a:r>
          </a:p>
          <a:p>
            <a:pPr lvl="0">
              <a:buClr>
                <a:srgbClr val="B71E42"/>
              </a:buClr>
            </a:pPr>
            <a:r>
              <a:rPr lang="en-US" dirty="0">
                <a:solidFill>
                  <a:prstClr val="black"/>
                </a:solidFill>
              </a:rPr>
              <a:t>Treatment</a:t>
            </a:r>
          </a:p>
          <a:p>
            <a:pPr lvl="1">
              <a:buClr>
                <a:srgbClr val="B71E42"/>
              </a:buClr>
            </a:pPr>
            <a:r>
              <a:rPr lang="en-US" dirty="0">
                <a:solidFill>
                  <a:prstClr val="black"/>
                </a:solidFill>
              </a:rPr>
              <a:t>Cannot be cured, but can be treated!</a:t>
            </a:r>
          </a:p>
          <a:p>
            <a:pPr lvl="1">
              <a:buClr>
                <a:srgbClr val="B71E42"/>
              </a:buClr>
            </a:pPr>
            <a:r>
              <a:rPr lang="en-US" dirty="0">
                <a:solidFill>
                  <a:prstClr val="black"/>
                </a:solidFill>
                <a:highlight>
                  <a:srgbClr val="FFFF00"/>
                </a:highlight>
              </a:rPr>
              <a:t>Recovery</a:t>
            </a:r>
            <a:r>
              <a:rPr lang="en-US" dirty="0">
                <a:solidFill>
                  <a:prstClr val="black"/>
                </a:solidFill>
              </a:rPr>
              <a:t>-The process of learning to live an alcohol-free life</a:t>
            </a:r>
          </a:p>
          <a:p>
            <a:pPr lvl="1">
              <a:buClr>
                <a:srgbClr val="B71E42"/>
              </a:buClr>
            </a:pPr>
            <a:r>
              <a:rPr lang="en-US" dirty="0">
                <a:solidFill>
                  <a:prstClr val="black"/>
                </a:solidFill>
                <a:highlight>
                  <a:srgbClr val="FFFF00"/>
                </a:highlight>
              </a:rPr>
              <a:t>Sobriety</a:t>
            </a:r>
            <a:r>
              <a:rPr lang="en-US" dirty="0">
                <a:solidFill>
                  <a:prstClr val="black"/>
                </a:solidFill>
              </a:rPr>
              <a:t>- living without alcohol.   A LIFELONG COMMITMENT!</a:t>
            </a:r>
          </a:p>
          <a:p>
            <a:pPr lvl="1"/>
            <a:endParaRPr lang="en-US" u="sng" dirty="0"/>
          </a:p>
        </p:txBody>
      </p:sp>
      <p:sp>
        <p:nvSpPr>
          <p:cNvPr id="4" name="Title 1">
            <a:extLst>
              <a:ext uri="{FF2B5EF4-FFF2-40B4-BE49-F238E27FC236}">
                <a16:creationId xmlns:a16="http://schemas.microsoft.com/office/drawing/2014/main" id="{443B71F5-3F70-4E72-B1D1-8B8CEEE1D3FC}"/>
              </a:ext>
            </a:extLst>
          </p:cNvPr>
          <p:cNvSpPr>
            <a:spLocks noGrp="1"/>
          </p:cNvSpPr>
          <p:nvPr>
            <p:ph type="title"/>
          </p:nvPr>
        </p:nvSpPr>
        <p:spPr>
          <a:xfrm>
            <a:off x="69850" y="90488"/>
            <a:ext cx="9604375" cy="547687"/>
          </a:xfrm>
        </p:spPr>
        <p:txBody>
          <a:bodyPr/>
          <a:lstStyle/>
          <a:p>
            <a:r>
              <a:rPr lang="en-US" dirty="0"/>
              <a:t>Alcoholism </a:t>
            </a:r>
            <a:r>
              <a:rPr lang="en-US" dirty="0" err="1"/>
              <a:t>Cont</a:t>
            </a:r>
            <a:r>
              <a:rPr lang="en-US" dirty="0"/>
              <a:t>….. </a:t>
            </a:r>
          </a:p>
        </p:txBody>
      </p:sp>
    </p:spTree>
    <p:extLst>
      <p:ext uri="{BB962C8B-B14F-4D97-AF65-F5344CB8AC3E}">
        <p14:creationId xmlns:p14="http://schemas.microsoft.com/office/powerpoint/2010/main" val="359675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80E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chine generated alternative text:&#10;How does alcohol affect the teenage brain? &#10;When teens drink, alcohol affects their brains in the short-term- but repeated drinking can also impact it &#10;down the road, especially as their brains grow and develop. &#10;Short-Term Consequences of Intoxication (being &quot;drunk&quot;): &#10;An intoxicated person has a harder time making good decisions. &#10;• A person is less aware that his/her behavior may be inappropriate or risky. &#10;• A person may be more likely to engage in risky behavior, including drinking and driving, sexual &#10;activity (like unprotected sex) and aggressive or violent behavior. &#10;• A person is less likely to recognize potential danger. &#10;Long-Term Consequences as the Teen Brain Develops: &#10;• Research shows that drinking during the teen years could interfere with normal brain development &#10;and change the brain in ways that: &#10;• Have negative effects on information processing and learning. &#10;• Increase the risk of developing an alcohol use disorder later in life. ">
            <a:extLst>
              <a:ext uri="{FF2B5EF4-FFF2-40B4-BE49-F238E27FC236}">
                <a16:creationId xmlns:a16="http://schemas.microsoft.com/office/drawing/2014/main" id="{DE108F72-A373-4405-B307-C92A60BD79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57029" y="643467"/>
            <a:ext cx="747794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B562-3689-4003-863D-53B12A3E3002}"/>
              </a:ext>
            </a:extLst>
          </p:cNvPr>
          <p:cNvSpPr>
            <a:spLocks noGrp="1"/>
          </p:cNvSpPr>
          <p:nvPr>
            <p:ph type="title"/>
          </p:nvPr>
        </p:nvSpPr>
        <p:spPr>
          <a:xfrm>
            <a:off x="184754" y="242544"/>
            <a:ext cx="9603275" cy="1049235"/>
          </a:xfrm>
        </p:spPr>
        <p:txBody>
          <a:bodyPr/>
          <a:lstStyle/>
          <a:p>
            <a:r>
              <a:rPr lang="en-US" dirty="0"/>
              <a:t>facts about alcohol</a:t>
            </a:r>
          </a:p>
        </p:txBody>
      </p:sp>
      <p:sp>
        <p:nvSpPr>
          <p:cNvPr id="3" name="Content Placeholder 2">
            <a:extLst>
              <a:ext uri="{FF2B5EF4-FFF2-40B4-BE49-F238E27FC236}">
                <a16:creationId xmlns:a16="http://schemas.microsoft.com/office/drawing/2014/main" id="{5A6CF415-AD6B-4006-BAE5-A48AF0193AB8}"/>
              </a:ext>
            </a:extLst>
          </p:cNvPr>
          <p:cNvSpPr>
            <a:spLocks noGrp="1"/>
          </p:cNvSpPr>
          <p:nvPr>
            <p:ph idx="1"/>
          </p:nvPr>
        </p:nvSpPr>
        <p:spPr>
          <a:xfrm>
            <a:off x="285751" y="952500"/>
            <a:ext cx="10769104" cy="5905500"/>
          </a:xfrm>
        </p:spPr>
        <p:txBody>
          <a:bodyPr>
            <a:normAutofit/>
          </a:bodyPr>
          <a:lstStyle/>
          <a:p>
            <a:r>
              <a:rPr lang="en-US" dirty="0"/>
              <a:t>Alcohol is also known as </a:t>
            </a:r>
            <a:r>
              <a:rPr lang="en-US" dirty="0">
                <a:highlight>
                  <a:srgbClr val="FFFF00"/>
                </a:highlight>
              </a:rPr>
              <a:t>ethanol,</a:t>
            </a:r>
            <a:r>
              <a:rPr lang="en-US" dirty="0"/>
              <a:t> the type of alcohol in alcoholic beverages.</a:t>
            </a:r>
          </a:p>
          <a:p>
            <a:r>
              <a:rPr lang="en-US" dirty="0"/>
              <a:t>Alcohol can be produced naturally through </a:t>
            </a:r>
            <a:r>
              <a:rPr lang="en-US" dirty="0">
                <a:highlight>
                  <a:srgbClr val="FFFF00"/>
                </a:highlight>
              </a:rPr>
              <a:t>fermentation</a:t>
            </a:r>
            <a:r>
              <a:rPr lang="en-US" dirty="0"/>
              <a:t> (the chemical action of yeast on sugars)</a:t>
            </a:r>
          </a:p>
          <a:p>
            <a:pPr lvl="1"/>
            <a:r>
              <a:rPr lang="en-US" dirty="0"/>
              <a:t>Ethanol is powerful and addictive</a:t>
            </a:r>
          </a:p>
          <a:p>
            <a:pPr lvl="1"/>
            <a:r>
              <a:rPr lang="en-US" dirty="0"/>
              <a:t>Can be produced synthetically or naturally.</a:t>
            </a:r>
          </a:p>
          <a:p>
            <a:pPr lvl="1"/>
            <a:r>
              <a:rPr lang="en-US" dirty="0"/>
              <a:t>Alcohol is a </a:t>
            </a:r>
            <a:r>
              <a:rPr lang="en-US" dirty="0">
                <a:highlight>
                  <a:srgbClr val="FFFF00"/>
                </a:highlight>
              </a:rPr>
              <a:t>depressant,</a:t>
            </a:r>
            <a:r>
              <a:rPr lang="en-US" dirty="0"/>
              <a:t> a drug that slows the central nervous system down</a:t>
            </a:r>
          </a:p>
          <a:p>
            <a:pPr lvl="1"/>
            <a:r>
              <a:rPr lang="en-US" dirty="0"/>
              <a:t>Alcohol causes </a:t>
            </a:r>
            <a:r>
              <a:rPr lang="en-US" dirty="0">
                <a:highlight>
                  <a:srgbClr val="FFFF00"/>
                </a:highlight>
              </a:rPr>
              <a:t>intoxication</a:t>
            </a:r>
            <a:r>
              <a:rPr lang="en-US" dirty="0"/>
              <a:t>, the state in which the body is poisoned by alcohol or another substance and the person's physical and mental control is significantly impaired.</a:t>
            </a:r>
          </a:p>
          <a:p>
            <a:pPr lvl="1"/>
            <a:r>
              <a:rPr lang="en-US" dirty="0"/>
              <a:t>About 40% of violent crimes (3 million/year), are alcohol related</a:t>
            </a:r>
          </a:p>
          <a:p>
            <a:pPr lvl="1"/>
            <a:r>
              <a:rPr lang="en-US" dirty="0"/>
              <a:t>2/3 of victims that encounter domestic violence report that alcohol was a factor in the crime.</a:t>
            </a:r>
          </a:p>
          <a:p>
            <a:pPr lvl="1"/>
            <a:r>
              <a:rPr lang="en-US" dirty="0">
                <a:solidFill>
                  <a:srgbClr val="000000"/>
                </a:solidFill>
              </a:rPr>
              <a:t>Nearly half of all homicide victims have alcohol in their bloodstream</a:t>
            </a:r>
          </a:p>
          <a:p>
            <a:pPr lvl="1"/>
            <a:r>
              <a:rPr lang="en-US" dirty="0">
                <a:solidFill>
                  <a:srgbClr val="0070C0"/>
                </a:solidFill>
                <a:hlinkClick r:id="rId2">
                  <a:extLst>
                    <a:ext uri="{A12FA001-AC4F-418D-AE19-62706E023703}">
                      <ahyp:hlinkClr xmlns:ahyp="http://schemas.microsoft.com/office/drawing/2018/hyperlinkcolor" val="tx"/>
                    </a:ext>
                  </a:extLst>
                </a:hlinkClick>
              </a:rPr>
              <a:t>Video on Alcohol</a:t>
            </a:r>
            <a:endParaRPr lang="en-US" dirty="0"/>
          </a:p>
          <a:p>
            <a:pPr lvl="1"/>
            <a:r>
              <a:rPr lang="en-US" dirty="0">
                <a:solidFill>
                  <a:srgbClr val="0070C0"/>
                </a:solidFill>
                <a:hlinkClick r:id="rId3">
                  <a:extLst>
                    <a:ext uri="{A12FA001-AC4F-418D-AE19-62706E023703}">
                      <ahyp:hlinkClr xmlns:ahyp="http://schemas.microsoft.com/office/drawing/2018/hyperlinkcolor" val="tx"/>
                    </a:ext>
                  </a:extLst>
                </a:hlinkClick>
              </a:rPr>
              <a:t>Does is add up?</a:t>
            </a:r>
            <a:endParaRPr lang="en-US" dirty="0">
              <a:solidFill>
                <a:srgbClr val="0070C0"/>
              </a:solidFill>
            </a:endParaRPr>
          </a:p>
          <a:p>
            <a:pPr lvl="1"/>
            <a:r>
              <a:rPr lang="en-US" dirty="0">
                <a:solidFill>
                  <a:srgbClr val="0070C0"/>
                </a:solidFill>
                <a:hlinkClick r:id="" action="ppaction://noaction">
                  <a:extLst>
                    <a:ext uri="{A12FA001-AC4F-418D-AE19-62706E023703}">
                      <ahyp:hlinkClr xmlns:ahyp="http://schemas.microsoft.com/office/drawing/2018/hyperlinkcolor" val="tx"/>
                    </a:ext>
                  </a:extLst>
                </a:hlinkClick>
              </a:rPr>
              <a:t>Alcohol and the teenage brain</a:t>
            </a:r>
          </a:p>
        </p:txBody>
      </p:sp>
    </p:spTree>
    <p:extLst>
      <p:ext uri="{BB962C8B-B14F-4D97-AF65-F5344CB8AC3E}">
        <p14:creationId xmlns:p14="http://schemas.microsoft.com/office/powerpoint/2010/main" val="364498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997-C983-444C-A463-4FDF02F99830}"/>
              </a:ext>
            </a:extLst>
          </p:cNvPr>
          <p:cNvSpPr>
            <a:spLocks noGrp="1"/>
          </p:cNvSpPr>
          <p:nvPr>
            <p:ph type="title"/>
          </p:nvPr>
        </p:nvSpPr>
        <p:spPr/>
        <p:txBody>
          <a:bodyPr/>
          <a:lstStyle/>
          <a:p>
            <a:r>
              <a:rPr lang="en-US" dirty="0"/>
              <a:t>Factors that influence alcohol use</a:t>
            </a:r>
          </a:p>
        </p:txBody>
      </p:sp>
      <p:sp>
        <p:nvSpPr>
          <p:cNvPr id="3" name="Content Placeholder 2">
            <a:extLst>
              <a:ext uri="{FF2B5EF4-FFF2-40B4-BE49-F238E27FC236}">
                <a16:creationId xmlns:a16="http://schemas.microsoft.com/office/drawing/2014/main" id="{6E59A86E-D2B1-4207-822B-7CEE53BC7757}"/>
              </a:ext>
            </a:extLst>
          </p:cNvPr>
          <p:cNvSpPr>
            <a:spLocks noGrp="1"/>
          </p:cNvSpPr>
          <p:nvPr>
            <p:ph idx="1"/>
          </p:nvPr>
        </p:nvSpPr>
        <p:spPr/>
        <p:txBody>
          <a:bodyPr/>
          <a:lstStyle/>
          <a:p>
            <a:r>
              <a:rPr lang="en-US" dirty="0"/>
              <a:t>Peer Pressure- choose your friends wisely, this will help when it comes to uncomfortable situations!</a:t>
            </a:r>
          </a:p>
          <a:p>
            <a:r>
              <a:rPr lang="en-US" dirty="0"/>
              <a:t>Family- Parents can be a great resource to help you stay alcohol free!</a:t>
            </a:r>
          </a:p>
          <a:p>
            <a:r>
              <a:rPr lang="en-US" dirty="0"/>
              <a:t>Belonging to sports- Drinking alcohol will greatly impair your ability to participate in sports.  </a:t>
            </a:r>
          </a:p>
          <a:p>
            <a:r>
              <a:rPr lang="en-US" dirty="0"/>
              <a:t>Media Messages- This causes many problems by showing alcohol as fun and exciting, it is not always like what TV and movies show us.</a:t>
            </a:r>
          </a:p>
        </p:txBody>
      </p:sp>
    </p:spTree>
    <p:extLst>
      <p:ext uri="{BB962C8B-B14F-4D97-AF65-F5344CB8AC3E}">
        <p14:creationId xmlns:p14="http://schemas.microsoft.com/office/powerpoint/2010/main" val="176476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14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Young Is Too Young? &#10;First Drink &#10;ÉiråÅiÉ6holie Beverage, by Age &#10;of respondents &#10;consumed their first &#10;alcoholic drink &#10;before the age of 16. &#10;23 &#10;25 &#10;Age ">
            <a:extLst>
              <a:ext uri="{FF2B5EF4-FFF2-40B4-BE49-F238E27FC236}">
                <a16:creationId xmlns:a16="http://schemas.microsoft.com/office/drawing/2014/main" id="{3C70A6D0-C530-4456-90C9-6D29A322C7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7070" y="643467"/>
            <a:ext cx="687785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00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4A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irst Drink Type &#10;Beer &#10;25% &#10;Mixed &#10;drink &#10;Straight &#10;liquor &#10;Wine &#10;Wine &#10;cooler &#10;Malt &#10;beverage &#10;Survey of Over 1.000 people &#10;Created by Alcohol.org ">
            <a:extLst>
              <a:ext uri="{FF2B5EF4-FFF2-40B4-BE49-F238E27FC236}">
                <a16:creationId xmlns:a16="http://schemas.microsoft.com/office/drawing/2014/main" id="{5D4C64F2-898B-4285-AE48-AA0B9E0BC1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44889" y="643467"/>
            <a:ext cx="790222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95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94" name="Rectangle 191">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95" name="Picture 19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96" name="Straight Connector 19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097" name="Rectangle 194">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9 &#10;drinks &#10;Beer &#10;People whose first drink was beer tended to &#10;have the highest current drinking frequency. &#10;vat nine drinks per_week— &#10;6 &#10;drinks &#10;Wine &#10;cooler &#10;5 &#10;drinks &#10;Straight &#10;liquor &#10;4 &#10;drinks &#10;Malt &#10;beverage &#10;4 &#10;drinks &#10;Mixed &#10;drink &#10;4 &#10;drinks &#10;Wine &#10;3 &#10;drinks &#10;Liqueur ">
            <a:extLst>
              <a:ext uri="{FF2B5EF4-FFF2-40B4-BE49-F238E27FC236}">
                <a16:creationId xmlns:a16="http://schemas.microsoft.com/office/drawing/2014/main" id="{DB328F0D-138F-4646-B4F7-E652056E65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0480" y="150346"/>
            <a:ext cx="7051040" cy="627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1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chine generated alternative text:&#10;Motivation For First Drink &#10;Curiosity &#10;TO fit in &#10;TO have fun &#10;To relieve social anxiety &#10;130r &#10;younger &#10;17 &#10;18—20 &#10;21 or &#10;Older &#10;Age of First Drink ">
            <a:extLst>
              <a:ext uri="{FF2B5EF4-FFF2-40B4-BE49-F238E27FC236}">
                <a16:creationId xmlns:a16="http://schemas.microsoft.com/office/drawing/2014/main" id="{68C43FE6-12BF-4A5C-95B3-637ABE479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261" y="171451"/>
            <a:ext cx="6271739" cy="66865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y People Drink &#10;Current Average Number of &#10;Drinks Consumed Per Week &#10;By Age and Reason for First Drink ">
            <a:extLst>
              <a:ext uri="{FF2B5EF4-FFF2-40B4-BE49-F238E27FC236}">
                <a16:creationId xmlns:a16="http://schemas.microsoft.com/office/drawing/2014/main" id="{5D2D44A9-EE7A-48DD-9A1F-70D0D991B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9" y="171450"/>
            <a:ext cx="5773188" cy="248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2892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FF38ED378C914DAF2993431578412D" ma:contentTypeVersion="15" ma:contentTypeDescription="Create a new document." ma:contentTypeScope="" ma:versionID="8206f3fb8dae257d746d88b382f02885">
  <xsd:schema xmlns:xsd="http://www.w3.org/2001/XMLSchema" xmlns:xs="http://www.w3.org/2001/XMLSchema" xmlns:p="http://schemas.microsoft.com/office/2006/metadata/properties" xmlns:ns1="http://schemas.microsoft.com/sharepoint/v3" xmlns:ns3="c807bff1-712e-4278-b82f-41f5d7038641" xmlns:ns4="f45de798-be83-4bef-b933-fe66fbc4e60b" targetNamespace="http://schemas.microsoft.com/office/2006/metadata/properties" ma:root="true" ma:fieldsID="c35b672db324f0eebdc21370ef8cb37c" ns1:_="" ns3:_="" ns4:_="">
    <xsd:import namespace="http://schemas.microsoft.com/sharepoint/v3"/>
    <xsd:import namespace="c807bff1-712e-4278-b82f-41f5d7038641"/>
    <xsd:import namespace="f45de798-be83-4bef-b933-fe66fbc4e6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07bff1-712e-4278-b82f-41f5d70386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5de798-be83-4bef-b933-fe66fbc4e6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BE1F2-8FDA-4DD6-B4B1-647C0CFCB3A2}">
  <ds:schemaRefs>
    <ds:schemaRef ds:uri="http://schemas.microsoft.com/sharepoint/v3/contenttype/forms"/>
  </ds:schemaRefs>
</ds:datastoreItem>
</file>

<file path=customXml/itemProps2.xml><?xml version="1.0" encoding="utf-8"?>
<ds:datastoreItem xmlns:ds="http://schemas.openxmlformats.org/officeDocument/2006/customXml" ds:itemID="{9B77226B-8728-4C3F-8360-AB976F3C936B}">
  <ds:schemaRefs>
    <ds:schemaRef ds:uri="http://purl.org/dc/terms/"/>
    <ds:schemaRef ds:uri="http://schemas.microsoft.com/sharepoint/v3"/>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c807bff1-712e-4278-b82f-41f5d7038641"/>
    <ds:schemaRef ds:uri="http://www.w3.org/XML/1998/namespace"/>
    <ds:schemaRef ds:uri="f45de798-be83-4bef-b933-fe66fbc4e60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795FC94-D7D1-496B-A070-5616D857B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07bff1-712e-4278-b82f-41f5d7038641"/>
    <ds:schemaRef ds:uri="f45de798-be83-4bef-b933-fe66fbc4e6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TotalTime>
  <Words>1418</Words>
  <Application>Microsoft Office PowerPoint</Application>
  <PresentationFormat>Widescreen</PresentationFormat>
  <Paragraphs>145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Gill Sans MT</vt:lpstr>
      <vt:lpstr>Gallery</vt:lpstr>
      <vt:lpstr>Alcohol</vt:lpstr>
      <vt:lpstr>PowerPoint Presentation</vt:lpstr>
      <vt:lpstr>PowerPoint Presentation</vt:lpstr>
      <vt:lpstr>facts about alcohol</vt:lpstr>
      <vt:lpstr>Factors that influence alcohol use</vt:lpstr>
      <vt:lpstr>PowerPoint Presentation</vt:lpstr>
      <vt:lpstr>PowerPoint Presentation</vt:lpstr>
      <vt:lpstr>PowerPoint Presentation</vt:lpstr>
      <vt:lpstr>PowerPoint Presentation</vt:lpstr>
      <vt:lpstr>Alcohol’s role in Unsafe Situations</vt:lpstr>
      <vt:lpstr>PowerPoint Presentation</vt:lpstr>
      <vt:lpstr>Benefit’s of being alcohol free</vt:lpstr>
      <vt:lpstr>PowerPoint Presentation</vt:lpstr>
      <vt:lpstr>Short term effects of drinking</vt:lpstr>
      <vt:lpstr>Alcohol and drug interactions</vt:lpstr>
      <vt:lpstr>Alcohol and drug interactions</vt:lpstr>
      <vt:lpstr>Driving while intoxicated</vt:lpstr>
      <vt:lpstr>Driving while intoxicated continued…. </vt:lpstr>
      <vt:lpstr>Alcohol, the individual,  and society</vt:lpstr>
      <vt:lpstr>Alcohol and pregnancy</vt:lpstr>
      <vt:lpstr>Alcoholism</vt:lpstr>
      <vt:lpstr>Alcoholism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dc:title>
  <dc:creator>Williamson, Briaunna</dc:creator>
  <cp:lastModifiedBy>Duke, Samantha</cp:lastModifiedBy>
  <cp:revision>2</cp:revision>
  <dcterms:created xsi:type="dcterms:W3CDTF">2020-08-21T16:17:35Z</dcterms:created>
  <dcterms:modified xsi:type="dcterms:W3CDTF">2021-05-14T15:37:55Z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0x01010070FF38ED378C914DAF2993431578412D</vt:lpwstr>
  </property>
</Properties>
</file>